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309" r:id="rId3"/>
    <p:sldId id="320" r:id="rId4"/>
    <p:sldId id="321" r:id="rId5"/>
    <p:sldId id="303" r:id="rId6"/>
    <p:sldId id="329" r:id="rId7"/>
    <p:sldId id="288" r:id="rId8"/>
    <p:sldId id="322" r:id="rId9"/>
    <p:sldId id="302" r:id="rId10"/>
    <p:sldId id="300" r:id="rId11"/>
    <p:sldId id="310" r:id="rId12"/>
    <p:sldId id="311" r:id="rId13"/>
    <p:sldId id="312" r:id="rId14"/>
    <p:sldId id="313" r:id="rId15"/>
    <p:sldId id="307" r:id="rId16"/>
    <p:sldId id="330" r:id="rId17"/>
    <p:sldId id="262" r:id="rId18"/>
    <p:sldId id="295" r:id="rId19"/>
    <p:sldId id="315" r:id="rId20"/>
    <p:sldId id="308" r:id="rId21"/>
    <p:sldId id="263" r:id="rId22"/>
    <p:sldId id="264" r:id="rId23"/>
    <p:sldId id="290" r:id="rId24"/>
    <p:sldId id="331" r:id="rId25"/>
    <p:sldId id="291" r:id="rId26"/>
    <p:sldId id="284" r:id="rId27"/>
    <p:sldId id="292" r:id="rId28"/>
    <p:sldId id="326" r:id="rId29"/>
    <p:sldId id="327" r:id="rId30"/>
    <p:sldId id="318" r:id="rId31"/>
    <p:sldId id="328" r:id="rId32"/>
    <p:sldId id="27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86" autoAdjust="0"/>
  </p:normalViewPr>
  <p:slideViewPr>
    <p:cSldViewPr>
      <p:cViewPr>
        <p:scale>
          <a:sx n="100" d="100"/>
          <a:sy n="100" d="100"/>
        </p:scale>
        <p:origin x="-194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83BEECA-8632-4EDA-9D60-BAB26137E63E}" type="datetimeFigureOut">
              <a:rPr lang="en-US" smtClean="0"/>
              <a:t>10/28/2015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6E851D8B-9216-48B7-A3F9-0F32E8490BB9}" type="slidenum">
              <a:rPr lang="en-US" smtClean="0"/>
              <a:t>‹#›</a:t>
            </a:fld>
            <a:endParaRPr lang="en-US"/>
          </a:p>
        </p:txBody>
      </p:sp>
    </p:spTree>
    <p:extLst>
      <p:ext uri="{BB962C8B-B14F-4D97-AF65-F5344CB8AC3E}">
        <p14:creationId xmlns:p14="http://schemas.microsoft.com/office/powerpoint/2010/main" val="83747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C1F35C7-B66A-474A-B734-B57AD41F4219}" type="datetimeFigureOut">
              <a:rPr lang="en-US" smtClean="0"/>
              <a:t>10/28/2015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6D0C2C5-593E-4A2B-B88C-9EAD768ADD7F}" type="slidenum">
              <a:rPr lang="en-US" smtClean="0"/>
              <a:t>‹#›</a:t>
            </a:fld>
            <a:endParaRPr lang="en-US"/>
          </a:p>
        </p:txBody>
      </p:sp>
    </p:spTree>
    <p:extLst>
      <p:ext uri="{BB962C8B-B14F-4D97-AF65-F5344CB8AC3E}">
        <p14:creationId xmlns:p14="http://schemas.microsoft.com/office/powerpoint/2010/main" val="37958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Welcome Introductions </a:t>
            </a:r>
            <a:r>
              <a:rPr lang="en-US" dirty="0" smtClean="0"/>
              <a:t>of audience</a:t>
            </a:r>
          </a:p>
          <a:p>
            <a:r>
              <a:rPr lang="en-US" dirty="0" smtClean="0"/>
              <a:t>Outline the presentation</a:t>
            </a:r>
          </a:p>
          <a:p>
            <a:r>
              <a:rPr lang="en-US" dirty="0" smtClean="0"/>
              <a:t>Introduce</a:t>
            </a:r>
            <a:r>
              <a:rPr lang="en-US" baseline="0" dirty="0" smtClean="0"/>
              <a:t> self</a:t>
            </a:r>
          </a:p>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1</a:t>
            </a:fld>
            <a:endParaRPr lang="en-US"/>
          </a:p>
        </p:txBody>
      </p:sp>
    </p:spTree>
    <p:extLst>
      <p:ext uri="{BB962C8B-B14F-4D97-AF65-F5344CB8AC3E}">
        <p14:creationId xmlns:p14="http://schemas.microsoft.com/office/powerpoint/2010/main" val="359914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12</a:t>
            </a:fld>
            <a:endParaRPr lang="en-US"/>
          </a:p>
        </p:txBody>
      </p:sp>
    </p:spTree>
    <p:extLst>
      <p:ext uri="{BB962C8B-B14F-4D97-AF65-F5344CB8AC3E}">
        <p14:creationId xmlns:p14="http://schemas.microsoft.com/office/powerpoint/2010/main" val="229382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13</a:t>
            </a:fld>
            <a:endParaRPr lang="en-US"/>
          </a:p>
        </p:txBody>
      </p:sp>
    </p:spTree>
    <p:extLst>
      <p:ext uri="{BB962C8B-B14F-4D97-AF65-F5344CB8AC3E}">
        <p14:creationId xmlns:p14="http://schemas.microsoft.com/office/powerpoint/2010/main" val="107021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14</a:t>
            </a:fld>
            <a:endParaRPr lang="en-US"/>
          </a:p>
        </p:txBody>
      </p:sp>
    </p:spTree>
    <p:extLst>
      <p:ext uri="{BB962C8B-B14F-4D97-AF65-F5344CB8AC3E}">
        <p14:creationId xmlns:p14="http://schemas.microsoft.com/office/powerpoint/2010/main" val="402906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15</a:t>
            </a:fld>
            <a:endParaRPr lang="en-US"/>
          </a:p>
        </p:txBody>
      </p:sp>
    </p:spTree>
    <p:extLst>
      <p:ext uri="{BB962C8B-B14F-4D97-AF65-F5344CB8AC3E}">
        <p14:creationId xmlns:p14="http://schemas.microsoft.com/office/powerpoint/2010/main" val="277921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represents the transition from three teams to four services.</a:t>
            </a:r>
          </a:p>
          <a:p>
            <a:r>
              <a:rPr lang="en-US" dirty="0" smtClean="0"/>
              <a:t>Popcorn is FTE set free and then re-assigned</a:t>
            </a:r>
            <a:r>
              <a:rPr lang="en-US" baseline="0" dirty="0" smtClean="0"/>
              <a:t> to services.</a:t>
            </a:r>
          </a:p>
          <a:p>
            <a:r>
              <a:rPr lang="en-US" baseline="0" dirty="0" smtClean="0"/>
              <a:t>Hopefully this is a time for assessing staff interests and placing people in assignments that best fit their strengths and talents.</a:t>
            </a:r>
          </a:p>
          <a:p>
            <a:endParaRPr lang="en-US" baseline="0" dirty="0" smtClean="0"/>
          </a:p>
          <a:p>
            <a:r>
              <a:rPr lang="en-US" b="1" baseline="0" dirty="0" smtClean="0"/>
              <a:t>FOR OED STAFF:</a:t>
            </a:r>
          </a:p>
          <a:p>
            <a:pPr marL="171450" indent="-171450">
              <a:buFont typeface="Arial" panose="020B0604020202020204" pitchFamily="34" charset="0"/>
              <a:buChar char="•"/>
            </a:pPr>
            <a:r>
              <a:rPr lang="en-US" baseline="0" dirty="0" smtClean="0"/>
              <a:t>New position description that aligns with new model</a:t>
            </a:r>
          </a:p>
          <a:p>
            <a:pPr marL="171450" indent="-171450">
              <a:buFont typeface="Arial" panose="020B0604020202020204" pitchFamily="34" charset="0"/>
              <a:buChar char="•"/>
            </a:pPr>
            <a:r>
              <a:rPr lang="en-US" baseline="0" dirty="0" smtClean="0"/>
              <a:t>IDP for all staff to transition into the new model</a:t>
            </a:r>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16</a:t>
            </a:fld>
            <a:endParaRPr lang="en-US"/>
          </a:p>
        </p:txBody>
      </p:sp>
    </p:spTree>
    <p:extLst>
      <p:ext uri="{BB962C8B-B14F-4D97-AF65-F5344CB8AC3E}">
        <p14:creationId xmlns:p14="http://schemas.microsoft.com/office/powerpoint/2010/main" val="242155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Registration:</a:t>
            </a:r>
          </a:p>
          <a:p>
            <a:pPr marL="171450" indent="-171450">
              <a:buFont typeface="Arial" panose="020B0604020202020204" pitchFamily="34" charset="0"/>
              <a:buChar char="•"/>
            </a:pPr>
            <a:r>
              <a:rPr lang="en-US" dirty="0" smtClean="0"/>
              <a:t>Currently (June</a:t>
            </a:r>
            <a:r>
              <a:rPr lang="en-US" baseline="0" dirty="0" smtClean="0"/>
              <a:t> 26, 2015) under development.</a:t>
            </a:r>
          </a:p>
          <a:p>
            <a:pPr marL="171450" indent="-171450">
              <a:buFont typeface="Arial" panose="020B0604020202020204" pitchFamily="34" charset="0"/>
              <a:buChar char="•"/>
            </a:pPr>
            <a:r>
              <a:rPr lang="en-US" baseline="0" dirty="0" smtClean="0"/>
              <a:t>More information to follow.</a:t>
            </a:r>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17</a:t>
            </a:fld>
            <a:endParaRPr lang="en-US"/>
          </a:p>
        </p:txBody>
      </p:sp>
    </p:spTree>
    <p:extLst>
      <p:ext uri="{BB962C8B-B14F-4D97-AF65-F5344CB8AC3E}">
        <p14:creationId xmlns:p14="http://schemas.microsoft.com/office/powerpoint/2010/main" val="354622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18</a:t>
            </a:fld>
            <a:endParaRPr lang="en-US"/>
          </a:p>
        </p:txBody>
      </p:sp>
    </p:spTree>
    <p:extLst>
      <p:ext uri="{BB962C8B-B14F-4D97-AF65-F5344CB8AC3E}">
        <p14:creationId xmlns:p14="http://schemas.microsoft.com/office/powerpoint/2010/main" val="724105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19</a:t>
            </a:fld>
            <a:endParaRPr lang="en-US"/>
          </a:p>
        </p:txBody>
      </p:sp>
    </p:spTree>
    <p:extLst>
      <p:ext uri="{BB962C8B-B14F-4D97-AF65-F5344CB8AC3E}">
        <p14:creationId xmlns:p14="http://schemas.microsoft.com/office/powerpoint/2010/main" val="72410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20</a:t>
            </a:fld>
            <a:endParaRPr lang="en-US"/>
          </a:p>
        </p:txBody>
      </p:sp>
    </p:spTree>
    <p:extLst>
      <p:ext uri="{BB962C8B-B14F-4D97-AF65-F5344CB8AC3E}">
        <p14:creationId xmlns:p14="http://schemas.microsoft.com/office/powerpoint/2010/main" val="354592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Skills Validation: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Prior to referral staff will verify:  intent to work/motivation, work history, employer-required licenses, credentials and hard skills, and essential skills/soft skills.  </a:t>
            </a:r>
          </a:p>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21</a:t>
            </a:fld>
            <a:endParaRPr lang="en-US"/>
          </a:p>
        </p:txBody>
      </p:sp>
    </p:spTree>
    <p:extLst>
      <p:ext uri="{BB962C8B-B14F-4D97-AF65-F5344CB8AC3E}">
        <p14:creationId xmlns:p14="http://schemas.microsoft.com/office/powerpoint/2010/main" val="113889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WSO Standards in two</a:t>
            </a:r>
            <a:r>
              <a:rPr lang="en-US" baseline="0" dirty="0" smtClean="0"/>
              <a:t> words:</a:t>
            </a:r>
            <a:endParaRPr lang="en-US" dirty="0" smtClean="0"/>
          </a:p>
          <a:p>
            <a:pPr marL="171450" indent="-171450">
              <a:buFont typeface="Arial" panose="020B0604020202020204" pitchFamily="34" charset="0"/>
              <a:buChar char="•"/>
            </a:pPr>
            <a:r>
              <a:rPr lang="en-US" dirty="0" smtClean="0"/>
              <a:t>Customer:  we provide services</a:t>
            </a:r>
          </a:p>
          <a:p>
            <a:pPr marL="171450" indent="-171450">
              <a:buFont typeface="Arial" panose="020B0604020202020204" pitchFamily="34" charset="0"/>
              <a:buChar char="•"/>
            </a:pPr>
            <a:r>
              <a:rPr lang="en-US" dirty="0" smtClean="0"/>
              <a:t>Centric – from the</a:t>
            </a:r>
            <a:r>
              <a:rPr lang="en-US" baseline="0" dirty="0" smtClean="0"/>
              <a:t> word Central which means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This is a theme throughout WIOA and WSO Standards</a:t>
            </a:r>
          </a:p>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2</a:t>
            </a:fld>
            <a:endParaRPr lang="en-US"/>
          </a:p>
        </p:txBody>
      </p:sp>
    </p:spTree>
    <p:extLst>
      <p:ext uri="{BB962C8B-B14F-4D97-AF65-F5344CB8AC3E}">
        <p14:creationId xmlns:p14="http://schemas.microsoft.com/office/powerpoint/2010/main" val="1718846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TRAINING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Individuals determined to be in need of training to obtain or retain employment that leads to economic self-sufficiency or wages comparable to or higher than wages from previous employment may be eligible to receive Training Services.  Local areas may also prioritize training connected to sectors and target populations as part of the local plan, and will create opportunities for remediation.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workforce system is expected to increase investment in certifications that help people get jobs, and support the development and documentation of functional skills.  There has been growth in the variety of skill building tools including on-line training and credentials, certification of new and existing skills, and work-based learning.  All WSO centers are expected to build these types of tools into the menus of available training services and activities.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IEP is required for all customers accessing Training Services.  The IEP will be used to inform training needs, as well as to verify whether or not customers have the skills to be successful in training prior to enrollment into the training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Mechanisms must be in place to monitor the quality and effectiveness of training services both from outcome data and business/customer feedback.  The feedback loop established for local areas should be comprehensive processes where: training services communicate the available talent to placement services, placement services seek businesses input regarding the quality of candidates and local training needs, placement services market qualified candidates to targeted business customers and placement and business services inform training content based on the input received from employers.  Local Boards will serve as a primary source of business intelligence to inform center priorities and investment strategies around training services.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Among Training Services available, there are categories of Adult Education and Literacy, Skill Development, Talent Development, and Work-Based Learning.  How these services are delivered and made accessible to customers is dependent upon local plans.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Adult Education and Literacy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Adult Education and Literacy activities; including activities of English language acquisition, integrated education and training programs, and workforce preparation activities (as defined under Title II) will be available through WSO centers.  These activities may be provided concurrently or in combination with other services. The frequency and intensity is dependent upon local plan strategies and customer demand.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Talent Development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Talent Development increases capacity for someone to learn and/or demonstrate work-related skills.  All centers will offer staff-assisted talent development workshops to teach essential skills for work readiness including (at a minimum):  résumé development, basic computer skills, interviewing skills, networking/social media use, and soft skills.  Talent development activities will comply with Core Talent Development Criteria included here as Appendix B.  Talent Development activities may also include short-term pre-vocational services, including development of learning skills, communication skills, interviewing skills, punctuality, personal maintenance skills, professional conduct, and financial literacy.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Talent Development services are essential to the development of Certified Work Ready Communities, involving attainment of NCRCs and soft skill assessment.  All WSO centers will offer NCRC preparation assistance, and NCRC testing on-site for customers.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Talent development workshops and activities will be required of participants assessed as lacking work readiness skills prior to receiving a staff referral for employment.  Local areas will have processes in place to manage this expectation.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Skill Development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Though types and amounts may vary, all local areas will provide skill development based on structured, written curriculum designed to address gaps, develop new skills and advance toward attainment of industry-recognized and post-secondary credentials.  All centers will have online skills development tools available for customers (links to resources) in addition to in-person training, both of which will be delivered by approved providers, including local community colleges.  Skill Development primarily involves organized programs of study that provide education and vocational skills that lead to proficiency in performing functions required by certain occupational fields at entry, intermediate or advanced levels, or leads to credentials required by employers in the occupational field (defined as Individual Training), and also includes skill upgrades; retraining; entrepreneurial training; and occupational skills training—including training for nontraditional employment.  Staff will assist jobseekers with assessing and accessing these services and may be engaged in monitoring and testing to measure customer progress.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Work-Based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WIOA aims to create job-driven centers that focus on work-based learning, industry-recognized/postsecondary credentials, career pathways, and enhanced connections to registered apprenticeship.  All centers will make work-based opportunities available to customers in accordance with local area plans and investment strategies.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Work-Based Learning includes On-the-Job Training (OJT), apprenticeship, and work experiences and internships that are linked to careers.  Work-Based Learning services may also include job shadows, volunteer opportunities, and career exploration to help customers develop skills, experience and/or exposure to careers or industries based on their interests and competencies.  Work experiences that are linked to careers will be provided at all WSO centers.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Work-based learning opportunities should be marketed by both training and business service staff.  Staff will pursue opportunities with employers and make appropriate referrals for work-ready jobseekers.  </a:t>
            </a:r>
          </a:p>
          <a:p>
            <a:r>
              <a:rPr lang="en-US" sz="1200" kern="1200" dirty="0" smtClean="0">
                <a:solidFill>
                  <a:schemeClr val="tx1"/>
                </a:solidFill>
                <a:effectLst/>
                <a:latin typeface="+mn-lt"/>
                <a:ea typeface="+mn-ea"/>
                <a:cs typeface="+mn-cs"/>
              </a:rPr>
              <a:t>Local Boards will coordinate work-based learning opportunities across partner agencies to ensure maximization of employer contact and avoid business-contact fatigue.  Local Boards will research opportunities and develop relationships with local businesses and partners (including apprenticeship programs and training centers) to make these training models available to customers.  In accordance with standards described under Career Services above, feedback mechanisms between Training Services and placement functions must be in place to ensure that the training being provided is meeting the needs of business.</a:t>
            </a:r>
          </a:p>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22</a:t>
            </a:fld>
            <a:endParaRPr lang="en-US"/>
          </a:p>
        </p:txBody>
      </p:sp>
    </p:spTree>
    <p:extLst>
      <p:ext uri="{BB962C8B-B14F-4D97-AF65-F5344CB8AC3E}">
        <p14:creationId xmlns:p14="http://schemas.microsoft.com/office/powerpoint/2010/main" val="2396035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23</a:t>
            </a:fld>
            <a:endParaRPr lang="en-US"/>
          </a:p>
        </p:txBody>
      </p:sp>
    </p:spTree>
    <p:extLst>
      <p:ext uri="{BB962C8B-B14F-4D97-AF65-F5344CB8AC3E}">
        <p14:creationId xmlns:p14="http://schemas.microsoft.com/office/powerpoint/2010/main" val="602517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24</a:t>
            </a:fld>
            <a:endParaRPr lang="en-US"/>
          </a:p>
        </p:txBody>
      </p:sp>
    </p:spTree>
    <p:extLst>
      <p:ext uri="{BB962C8B-B14F-4D97-AF65-F5344CB8AC3E}">
        <p14:creationId xmlns:p14="http://schemas.microsoft.com/office/powerpoint/2010/main" val="1388440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REVIEW</a:t>
            </a:r>
            <a:r>
              <a:rPr lang="en-US" dirty="0" smtClean="0"/>
              <a:t>:</a:t>
            </a:r>
            <a:r>
              <a:rPr lang="en-US" baseline="0" dirty="0" smtClean="0"/>
              <a:t>  WE’VE SEEN THE NEW CUSTOMER SERVICE APPROACH, REFERRED CUSTOMERS TO THE APPROPRIATE SERVICE TO BECOME JOB READY.  NOW THEY ARE READY FOR PLACEMENT BY USING VETTED TALENT POOLS.</a:t>
            </a:r>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25</a:t>
            </a:fld>
            <a:endParaRPr lang="en-US"/>
          </a:p>
        </p:txBody>
      </p:sp>
    </p:spTree>
    <p:extLst>
      <p:ext uri="{BB962C8B-B14F-4D97-AF65-F5344CB8AC3E}">
        <p14:creationId xmlns:p14="http://schemas.microsoft.com/office/powerpoint/2010/main" val="120549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26</a:t>
            </a:fld>
            <a:endParaRPr lang="en-US"/>
          </a:p>
        </p:txBody>
      </p:sp>
    </p:spTree>
    <p:extLst>
      <p:ext uri="{BB962C8B-B14F-4D97-AF65-F5344CB8AC3E}">
        <p14:creationId xmlns:p14="http://schemas.microsoft.com/office/powerpoint/2010/main" val="3939301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areas are leading implementation of the Standards.</a:t>
            </a:r>
          </a:p>
          <a:p>
            <a:r>
              <a:rPr lang="en-US" dirty="0" smtClean="0"/>
              <a:t>Areas</a:t>
            </a:r>
            <a:r>
              <a:rPr lang="en-US" baseline="0" dirty="0" smtClean="0"/>
              <a:t> are starting a different stages:</a:t>
            </a:r>
          </a:p>
          <a:p>
            <a:pPr marL="171450" indent="-171450">
              <a:buFont typeface="Arial" panose="020B0604020202020204" pitchFamily="34" charset="0"/>
              <a:buChar char="•"/>
            </a:pPr>
            <a:r>
              <a:rPr lang="en-US" baseline="0" dirty="0" smtClean="0"/>
              <a:t>Some areas are forming new boards</a:t>
            </a:r>
          </a:p>
          <a:p>
            <a:pPr marL="171450" indent="-171450">
              <a:buFont typeface="Arial" panose="020B0604020202020204" pitchFamily="34" charset="0"/>
              <a:buChar char="•"/>
            </a:pPr>
            <a:r>
              <a:rPr lang="en-US" baseline="0" dirty="0" smtClean="0"/>
              <a:t>New leadership teams are being formed</a:t>
            </a:r>
          </a:p>
          <a:p>
            <a:pPr marL="171450" indent="-171450">
              <a:buFont typeface="Arial" panose="020B0604020202020204" pitchFamily="34" charset="0"/>
              <a:buChar char="•"/>
            </a:pPr>
            <a:r>
              <a:rPr lang="en-US" baseline="0" dirty="0" smtClean="0"/>
              <a:t>Deeper connections between partners are developing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State’s role (OED/CCWD/DHS) </a:t>
            </a:r>
          </a:p>
        </p:txBody>
      </p:sp>
      <p:sp>
        <p:nvSpPr>
          <p:cNvPr id="4" name="Slide Number Placeholder 3"/>
          <p:cNvSpPr>
            <a:spLocks noGrp="1"/>
          </p:cNvSpPr>
          <p:nvPr>
            <p:ph type="sldNum" sz="quarter" idx="10"/>
          </p:nvPr>
        </p:nvSpPr>
        <p:spPr/>
        <p:txBody>
          <a:bodyPr/>
          <a:lstStyle/>
          <a:p>
            <a:fld id="{26D0C2C5-593E-4A2B-B88C-9EAD768ADD7F}" type="slidenum">
              <a:rPr lang="en-US" smtClean="0"/>
              <a:t>27</a:t>
            </a:fld>
            <a:endParaRPr lang="en-US"/>
          </a:p>
        </p:txBody>
      </p:sp>
    </p:spTree>
    <p:extLst>
      <p:ext uri="{BB962C8B-B14F-4D97-AF65-F5344CB8AC3E}">
        <p14:creationId xmlns:p14="http://schemas.microsoft.com/office/powerpoint/2010/main" val="1019844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28</a:t>
            </a:fld>
            <a:endParaRPr lang="en-US"/>
          </a:p>
        </p:txBody>
      </p:sp>
    </p:spTree>
    <p:extLst>
      <p:ext uri="{BB962C8B-B14F-4D97-AF65-F5344CB8AC3E}">
        <p14:creationId xmlns:p14="http://schemas.microsoft.com/office/powerpoint/2010/main" val="72482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29</a:t>
            </a:fld>
            <a:endParaRPr lang="en-US"/>
          </a:p>
        </p:txBody>
      </p:sp>
    </p:spTree>
    <p:extLst>
      <p:ext uri="{BB962C8B-B14F-4D97-AF65-F5344CB8AC3E}">
        <p14:creationId xmlns:p14="http://schemas.microsoft.com/office/powerpoint/2010/main" val="724821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30</a:t>
            </a:fld>
            <a:endParaRPr lang="en-US"/>
          </a:p>
        </p:txBody>
      </p:sp>
    </p:spTree>
    <p:extLst>
      <p:ext uri="{BB962C8B-B14F-4D97-AF65-F5344CB8AC3E}">
        <p14:creationId xmlns:p14="http://schemas.microsoft.com/office/powerpoint/2010/main" val="3560014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31</a:t>
            </a:fld>
            <a:endParaRPr lang="en-US"/>
          </a:p>
        </p:txBody>
      </p:sp>
    </p:spTree>
    <p:extLst>
      <p:ext uri="{BB962C8B-B14F-4D97-AF65-F5344CB8AC3E}">
        <p14:creationId xmlns:p14="http://schemas.microsoft.com/office/powerpoint/2010/main" val="354592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to look at before the presentation starts.</a:t>
            </a:r>
          </a:p>
          <a:p>
            <a:r>
              <a:rPr lang="en-US" dirty="0" smtClean="0"/>
              <a:t>Word</a:t>
            </a:r>
            <a:r>
              <a:rPr lang="en-US" baseline="0" dirty="0" smtClean="0"/>
              <a:t> cloud created by Wordle.com</a:t>
            </a:r>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3</a:t>
            </a:fld>
            <a:endParaRPr lang="en-US"/>
          </a:p>
        </p:txBody>
      </p:sp>
    </p:spTree>
    <p:extLst>
      <p:ext uri="{BB962C8B-B14F-4D97-AF65-F5344CB8AC3E}">
        <p14:creationId xmlns:p14="http://schemas.microsoft.com/office/powerpoint/2010/main" val="776570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32</a:t>
            </a:fld>
            <a:endParaRPr lang="en-US"/>
          </a:p>
        </p:txBody>
      </p:sp>
    </p:spTree>
    <p:extLst>
      <p:ext uri="{BB962C8B-B14F-4D97-AF65-F5344CB8AC3E}">
        <p14:creationId xmlns:p14="http://schemas.microsoft.com/office/powerpoint/2010/main" val="21172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a mission/vision statement important for WorkSource Oregon?</a:t>
            </a:r>
          </a:p>
          <a:p>
            <a:r>
              <a:rPr lang="en-US" dirty="0" smtClean="0"/>
              <a:t>Unifies various</a:t>
            </a:r>
            <a:r>
              <a:rPr lang="en-US" baseline="0" dirty="0" smtClean="0"/>
              <a:t> partners with their own agency-based mission, vision, values.</a:t>
            </a:r>
          </a:p>
          <a:p>
            <a:r>
              <a:rPr lang="en-US" baseline="0" dirty="0" smtClean="0"/>
              <a:t>This should be what we all strive to be/accomplish.</a:t>
            </a:r>
          </a:p>
          <a:p>
            <a:endParaRPr lang="en-US" baseline="0" dirty="0" smtClean="0"/>
          </a:p>
          <a:p>
            <a:r>
              <a:rPr lang="en-US" baseline="0" dirty="0" smtClean="0"/>
              <a:t>You’ll hear these themes throughout the WSO Standards presentation.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5</a:t>
            </a:fld>
            <a:endParaRPr lang="en-US"/>
          </a:p>
        </p:txBody>
      </p:sp>
    </p:spTree>
    <p:extLst>
      <p:ext uri="{BB962C8B-B14F-4D97-AF65-F5344CB8AC3E}">
        <p14:creationId xmlns:p14="http://schemas.microsoft.com/office/powerpoint/2010/main" val="401114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6</a:t>
            </a:fld>
            <a:endParaRPr lang="en-US"/>
          </a:p>
        </p:txBody>
      </p:sp>
    </p:spTree>
    <p:extLst>
      <p:ext uri="{BB962C8B-B14F-4D97-AF65-F5344CB8AC3E}">
        <p14:creationId xmlns:p14="http://schemas.microsoft.com/office/powerpoint/2010/main" val="336977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5" y="4415791"/>
            <a:ext cx="5608319" cy="4183380"/>
          </a:xfrm>
          <a:prstGeom prst="rect">
            <a:avLst/>
          </a:prstGeom>
        </p:spPr>
        <p:txBody>
          <a:bodyPr lIns="91408" tIns="91408" rIns="91408" bIns="91408" anchor="t" anchorCtr="0">
            <a:noAutofit/>
          </a:bodyPr>
          <a:lstStyle/>
          <a:p>
            <a:r>
              <a:rPr lang="en-US" dirty="0" smtClean="0"/>
              <a:t>Three key pillars of our system (WIOA and WSO)</a:t>
            </a:r>
          </a:p>
          <a:p>
            <a:pPr marL="171450" indent="-171450">
              <a:buFont typeface="Arial" panose="020B0604020202020204" pitchFamily="34" charset="0"/>
              <a:buChar char="•"/>
            </a:pPr>
            <a:r>
              <a:rPr lang="en-US" dirty="0" smtClean="0"/>
              <a:t>First-rate customer service</a:t>
            </a:r>
          </a:p>
          <a:p>
            <a:pPr marL="171450" indent="-171450">
              <a:buFont typeface="Arial" panose="020B0604020202020204" pitchFamily="34" charset="0"/>
              <a:buChar char="•"/>
            </a:pPr>
            <a:r>
              <a:rPr lang="en-US" dirty="0" smtClean="0"/>
              <a:t>Business and workers drive demand</a:t>
            </a:r>
          </a:p>
          <a:p>
            <a:pPr marL="171450" indent="-171450">
              <a:buFont typeface="Arial" panose="020B0604020202020204" pitchFamily="34" charset="0"/>
              <a:buChar char="•"/>
            </a:pPr>
            <a:r>
              <a:rPr lang="en-US" dirty="0" smtClean="0"/>
              <a:t>WSO supports strong regional economies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These themes</a:t>
            </a:r>
            <a:r>
              <a:rPr lang="en-US" baseline="0" dirty="0" smtClean="0"/>
              <a:t> are repeated throughout the WSO Standards.</a:t>
            </a:r>
            <a:endParaRPr dirty="0"/>
          </a:p>
        </p:txBody>
      </p:sp>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7859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effectLst>
                  <a:outerShdw blurRad="38100" dist="38100" dir="2700000" algn="tl">
                    <a:srgbClr val="000000">
                      <a:alpha val="43137"/>
                    </a:srgbClr>
                  </a:outerShdw>
                </a:effectLst>
              </a:rPr>
              <a:t>ROBERT</a:t>
            </a:r>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74 Standards</a:t>
            </a:r>
          </a:p>
          <a:p>
            <a:pPr marL="171450" indent="-171450">
              <a:buFont typeface="Arial" panose="020B0604020202020204" pitchFamily="34" charset="0"/>
              <a:buChar char="•"/>
            </a:pPr>
            <a:r>
              <a:rPr lang="en-US" sz="1200" dirty="0" smtClean="0"/>
              <a:t>62 for Centers</a:t>
            </a:r>
          </a:p>
          <a:p>
            <a:pPr marL="171450" indent="-171450">
              <a:buFont typeface="Arial" panose="020B0604020202020204" pitchFamily="34" charset="0"/>
              <a:buChar char="•"/>
            </a:pPr>
            <a:r>
              <a:rPr lang="en-US" sz="1200" dirty="0" smtClean="0"/>
              <a:t>12 for System</a:t>
            </a:r>
          </a:p>
          <a:p>
            <a:endParaRPr lang="en-US" b="1" dirty="0" smtClean="0"/>
          </a:p>
          <a:p>
            <a:endParaRPr lang="en-US" b="1" dirty="0" smtClean="0"/>
          </a:p>
          <a:p>
            <a:r>
              <a:rPr lang="en-US" b="1" dirty="0" smtClean="0"/>
              <a:t>CO-LOCATION</a:t>
            </a:r>
            <a:endParaRPr lang="en-US" dirty="0" smtClean="0"/>
          </a:p>
          <a:p>
            <a:r>
              <a:rPr lang="en-US" dirty="0" smtClean="0"/>
              <a:t>In order to be designated as a WorkSource Oregon center, Wagner-</a:t>
            </a:r>
            <a:r>
              <a:rPr lang="en-US" dirty="0" err="1" smtClean="0"/>
              <a:t>Peyser</a:t>
            </a:r>
            <a:r>
              <a:rPr lang="en-US" dirty="0" smtClean="0"/>
              <a:t> employment service offices must be co-located with Title IB one-stop centers.  Plans will be developed and transitions in progress for all communities no later than July 2015.  These transition processes will be complete no later than July 1, 2016.</a:t>
            </a:r>
          </a:p>
          <a:p>
            <a:r>
              <a:rPr lang="en-US" dirty="0" smtClean="0"/>
              <a:t> </a:t>
            </a:r>
          </a:p>
          <a:p>
            <a:r>
              <a:rPr lang="en-US" b="1" dirty="0" smtClean="0"/>
              <a:t>ALIGNMENT OF SERVICES</a:t>
            </a:r>
            <a:endParaRPr lang="en-US" dirty="0" smtClean="0"/>
          </a:p>
          <a:p>
            <a:r>
              <a:rPr lang="en-US" dirty="0" smtClean="0"/>
              <a:t>In order to be designated as a WorkSource Oregon center, services among Wagner-</a:t>
            </a:r>
            <a:r>
              <a:rPr lang="en-US" dirty="0" err="1" smtClean="0"/>
              <a:t>Peyser</a:t>
            </a:r>
            <a:r>
              <a:rPr lang="en-US" dirty="0" smtClean="0"/>
              <a:t> and Title IB staff will be aligned resulting in seamless provision of services to customers.  Total staff resources across both funding streams will be pooled together and allocated collectively to ensure all services are delivered in accordance with the requirements of these operational standards.  All operational functions, including supervision and management where appropriate, will be taken into consideration when developing a functional staffing plan for each center.  Agreed-upon staffing plans (including methodology, roles and expectations) will be documented and may be solicited during program monitoring.  All centers that are currently co-located will be compliant with Alignment of Services criteria no later than July 1, 2015.  All WSO centers will have Alignment of Services in place by July 1, 2016.  </a:t>
            </a:r>
          </a:p>
          <a:p>
            <a:r>
              <a:rPr lang="en-US" dirty="0" smtClean="0"/>
              <a:t> </a:t>
            </a:r>
          </a:p>
          <a:p>
            <a:r>
              <a:rPr lang="en-US" b="1" dirty="0" smtClean="0"/>
              <a:t>BRANDING</a:t>
            </a:r>
            <a:endParaRPr lang="en-US" dirty="0" smtClean="0"/>
          </a:p>
          <a:p>
            <a:r>
              <a:rPr lang="en-US" dirty="0" smtClean="0"/>
              <a:t>WorkSource Oregon (WSO) is the accepted brand for WorkSource Oregon centers.  All centers will adopt and execute this brand, in accordance with the Oregon Workforce Investment Board decisions from September 2007 and December 2008.  The brand is applicable to all signage, center décor, lobby/resource room kiosks, brochures, print materials, marketing materials, name tags, web and social media presence, business cards, e-mail signature blocks, telephone protocols, and other related applications for all WSO-funded activities and functions provided through the WSO centers.  </a:t>
            </a:r>
          </a:p>
          <a:p>
            <a:r>
              <a:rPr lang="en-US" dirty="0" smtClean="0"/>
              <a:t> </a:t>
            </a:r>
          </a:p>
          <a:p>
            <a:r>
              <a:rPr lang="en-US" dirty="0" smtClean="0"/>
              <a:t>Each LLT will establish protocols to ensure that physical structures are kept clean, neat, professional, and reflective of an aligned and integrated environment.  Additionally, LLTs will develop center/local area-specific professional standards which include expectations for acceptable work apparel.  All sub-contractors providing WSO-funded services through the centers must comply with these branding standards and any additional local protocols established by LLTs.  These will be established no later than July 1, 2016.</a:t>
            </a:r>
          </a:p>
          <a:p>
            <a:r>
              <a:rPr lang="en-US" dirty="0" smtClean="0"/>
              <a:t> </a:t>
            </a:r>
          </a:p>
          <a:p>
            <a:r>
              <a:rPr lang="en-US" dirty="0" smtClean="0"/>
              <a:t>In addition to WorkSource Oregon, WIOA requires that the Secretary of Labor establish a common one-stop delivery system identifier.  The identification requirements will be determined no later than July 1, 2016.  </a:t>
            </a:r>
          </a:p>
          <a:p>
            <a:r>
              <a:rPr lang="en-US" dirty="0" smtClean="0"/>
              <a:t> </a:t>
            </a:r>
          </a:p>
          <a:p>
            <a:r>
              <a:rPr lang="en-US" b="1" dirty="0" smtClean="0"/>
              <a:t>TECHNOLOGY INFRASTRUCTURE </a:t>
            </a:r>
            <a:endParaRPr lang="en-US" dirty="0" smtClean="0"/>
          </a:p>
          <a:p>
            <a:r>
              <a:rPr lang="en-US" dirty="0" smtClean="0"/>
              <a:t>All WorkSource Oregon centers will maintain a standard level of technology to ensure comparable access to automated services for customers.  A gap analysis of technology needs across the state will be completed by July 1, 2015, with all centers equipped with standardized technology infrastructure by July 1, 2016.</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9</a:t>
            </a:fld>
            <a:endParaRPr lang="en-US"/>
          </a:p>
        </p:txBody>
      </p:sp>
    </p:spTree>
    <p:extLst>
      <p:ext uri="{BB962C8B-B14F-4D97-AF65-F5344CB8AC3E}">
        <p14:creationId xmlns:p14="http://schemas.microsoft.com/office/powerpoint/2010/main" val="293488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Danell</a:t>
            </a:r>
          </a:p>
          <a:p>
            <a:endParaRPr lang="en-US" b="1" dirty="0" smtClean="0"/>
          </a:p>
          <a:p>
            <a:r>
              <a:rPr lang="en-US" b="1" dirty="0" smtClean="0"/>
              <a:t>CO-LOCATION</a:t>
            </a:r>
            <a:endParaRPr lang="en-US" dirty="0" smtClean="0"/>
          </a:p>
          <a:p>
            <a:r>
              <a:rPr lang="en-US" dirty="0" smtClean="0"/>
              <a:t>In order to be designated as a WorkSource Oregon center, Wagner-</a:t>
            </a:r>
            <a:r>
              <a:rPr lang="en-US" dirty="0" err="1" smtClean="0"/>
              <a:t>Peyser</a:t>
            </a:r>
            <a:r>
              <a:rPr lang="en-US" dirty="0" smtClean="0"/>
              <a:t> employment service offices must be co-located with Title IB one-stop centers.  Plans will be developed and transitions in progress for all communities no later than July 2015.  These transition processes will be complete no later than July 1, 2016.</a:t>
            </a:r>
          </a:p>
          <a:p>
            <a:r>
              <a:rPr lang="en-US" dirty="0" smtClean="0"/>
              <a:t> </a:t>
            </a:r>
          </a:p>
          <a:p>
            <a:r>
              <a:rPr lang="en-US" b="1" dirty="0" smtClean="0"/>
              <a:t>ALIGNMENT OF SERVICES</a:t>
            </a:r>
            <a:endParaRPr lang="en-US" dirty="0" smtClean="0"/>
          </a:p>
          <a:p>
            <a:r>
              <a:rPr lang="en-US" dirty="0" smtClean="0"/>
              <a:t>In order to be designated as a WorkSource Oregon center, services among Wagner-</a:t>
            </a:r>
            <a:r>
              <a:rPr lang="en-US" dirty="0" err="1" smtClean="0"/>
              <a:t>Peyser</a:t>
            </a:r>
            <a:r>
              <a:rPr lang="en-US" dirty="0" smtClean="0"/>
              <a:t> and Title IB staff will be aligned resulting in seamless provision of services to customers.  Total staff resources across both funding streams will be pooled together and allocated collectively to ensure all services are delivered in accordance with the requirements of these operational standards.  All operational functions, including supervision and management where appropriate, will be taken into consideration when developing a functional staffing plan for each center.  Agreed-upon staffing plans (including methodology, roles and expectations) will be documented and may be solicited during program monitoring.  All centers that are currently co-located will be compliant with Alignment of Services criteria no later than July 1, 2015.  All WSO centers will have Alignment of Services in place by July 1, 2016.  </a:t>
            </a:r>
          </a:p>
          <a:p>
            <a:r>
              <a:rPr lang="en-US" dirty="0" smtClean="0"/>
              <a:t> </a:t>
            </a:r>
          </a:p>
          <a:p>
            <a:r>
              <a:rPr lang="en-US" b="1" dirty="0" smtClean="0"/>
              <a:t>BRANDING</a:t>
            </a:r>
            <a:endParaRPr lang="en-US" dirty="0" smtClean="0"/>
          </a:p>
          <a:p>
            <a:r>
              <a:rPr lang="en-US" dirty="0" smtClean="0"/>
              <a:t>WorkSource Oregon (WSO) is the accepted brand for WorkSource Oregon centers.  All centers will adopt and execute this brand, in accordance with the Oregon Workforce Investment Board decisions from September 2007 and December 2008.  The brand is applicable to all signage, center décor, lobby/resource room kiosks, brochures, print materials, marketing materials, name tags, web and social media presence, business cards, e-mail signature blocks, telephone protocols, and other related applications for all WSO-funded activities and functions provided through the WSO centers.  </a:t>
            </a:r>
          </a:p>
          <a:p>
            <a:r>
              <a:rPr lang="en-US" dirty="0" smtClean="0"/>
              <a:t> </a:t>
            </a:r>
          </a:p>
          <a:p>
            <a:r>
              <a:rPr lang="en-US" dirty="0" smtClean="0"/>
              <a:t>Each LLT will establish protocols to ensure that physical structures are kept clean, neat, professional, and reflective of an aligned and integrated environment.  Additionally, LLTs will develop center/local area-specific professional standards which include expectations for acceptable work apparel.  All sub-contractors providing WSO-funded services through the centers must comply with these branding standards and any additional local protocols established by LLTs.  These will be established no later than July 1, 2016.</a:t>
            </a:r>
          </a:p>
          <a:p>
            <a:r>
              <a:rPr lang="en-US" dirty="0" smtClean="0"/>
              <a:t> </a:t>
            </a:r>
          </a:p>
          <a:p>
            <a:r>
              <a:rPr lang="en-US" dirty="0" smtClean="0"/>
              <a:t>In addition to WorkSource Oregon, WIOA requires that the Secretary of Labor establish a common one-stop delivery system identifier.  The identification requirements will be determined no later than July 1, 2016.  </a:t>
            </a:r>
          </a:p>
          <a:p>
            <a:r>
              <a:rPr lang="en-US" dirty="0" smtClean="0"/>
              <a:t> </a:t>
            </a:r>
          </a:p>
          <a:p>
            <a:r>
              <a:rPr lang="en-US" b="1" dirty="0" smtClean="0"/>
              <a:t>TECHNOLOGY INFRASTRUCTURE </a:t>
            </a:r>
            <a:endParaRPr lang="en-US" dirty="0" smtClean="0"/>
          </a:p>
          <a:p>
            <a:r>
              <a:rPr lang="en-US" dirty="0" smtClean="0"/>
              <a:t>All WorkSource Oregon centers will maintain a standard level of technology to ensure comparable access to automated services for customers.  A gap analysis of technology needs across the state will be completed by July 1, 2015, with all centers equipped with standardized technology infrastructure by July 1, 2016.</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6D0C2C5-593E-4A2B-B88C-9EAD768ADD7F}" type="slidenum">
              <a:rPr lang="en-US" smtClean="0"/>
              <a:t>10</a:t>
            </a:fld>
            <a:endParaRPr lang="en-US"/>
          </a:p>
        </p:txBody>
      </p:sp>
    </p:spTree>
    <p:extLst>
      <p:ext uri="{BB962C8B-B14F-4D97-AF65-F5344CB8AC3E}">
        <p14:creationId xmlns:p14="http://schemas.microsoft.com/office/powerpoint/2010/main" val="293488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D0C2C5-593E-4A2B-B88C-9EAD768ADD7F}" type="slidenum">
              <a:rPr lang="en-US" smtClean="0"/>
              <a:t>11</a:t>
            </a:fld>
            <a:endParaRPr lang="en-US"/>
          </a:p>
        </p:txBody>
      </p:sp>
    </p:spTree>
    <p:extLst>
      <p:ext uri="{BB962C8B-B14F-4D97-AF65-F5344CB8AC3E}">
        <p14:creationId xmlns:p14="http://schemas.microsoft.com/office/powerpoint/2010/main" val="36204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E97F6-FF1C-4992-A8F7-6ED699DB918E}"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404866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E97F6-FF1C-4992-A8F7-6ED699DB918E}"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317802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E97F6-FF1C-4992-A8F7-6ED699DB918E}"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258786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E97F6-FF1C-4992-A8F7-6ED699DB918E}"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394093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E97F6-FF1C-4992-A8F7-6ED699DB918E}"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282727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E97F6-FF1C-4992-A8F7-6ED699DB918E}"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102229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E97F6-FF1C-4992-A8F7-6ED699DB918E}"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108987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E97F6-FF1C-4992-A8F7-6ED699DB918E}"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389105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E97F6-FF1C-4992-A8F7-6ED699DB918E}"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340429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E97F6-FF1C-4992-A8F7-6ED699DB918E}"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59467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E97F6-FF1C-4992-A8F7-6ED699DB918E}"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13BB5-22A6-4A66-AAC0-4E5CACA58D9F}" type="slidenum">
              <a:rPr lang="en-US" smtClean="0"/>
              <a:t>‹#›</a:t>
            </a:fld>
            <a:endParaRPr lang="en-US"/>
          </a:p>
        </p:txBody>
      </p:sp>
    </p:spTree>
    <p:extLst>
      <p:ext uri="{BB962C8B-B14F-4D97-AF65-F5344CB8AC3E}">
        <p14:creationId xmlns:p14="http://schemas.microsoft.com/office/powerpoint/2010/main" val="412815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E97F6-FF1C-4992-A8F7-6ED699DB918E}" type="datetimeFigureOut">
              <a:rPr lang="en-US" smtClean="0"/>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13BB5-22A6-4A66-AAC0-4E5CACA58D9F}" type="slidenum">
              <a:rPr lang="en-US" smtClean="0"/>
              <a:t>‹#›</a:t>
            </a:fld>
            <a:endParaRPr lang="en-US"/>
          </a:p>
        </p:txBody>
      </p:sp>
    </p:spTree>
    <p:extLst>
      <p:ext uri="{BB962C8B-B14F-4D97-AF65-F5344CB8AC3E}">
        <p14:creationId xmlns:p14="http://schemas.microsoft.com/office/powerpoint/2010/main" val="1063700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tiff"/><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hyperlink" Target="https://wsostandards.weebly.com/exploratory-services1.ht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sostandards.weebly.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debra.a.welter@oregon.gov" TargetMode="External"/><Relationship Id="rId5" Type="http://schemas.openxmlformats.org/officeDocument/2006/relationships/hyperlink" Target="mailto:robert.b.brown@oregon.gov" TargetMode="External"/><Relationship Id="rId4" Type="http://schemas.openxmlformats.org/officeDocument/2006/relationships/hyperlink" Target="mailto:danell.l.butler@oregon.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85800"/>
            <a:ext cx="3824955" cy="12622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2514600"/>
            <a:ext cx="7772400" cy="1470025"/>
          </a:xfrm>
        </p:spPr>
        <p:txBody>
          <a:bodyPr anchor="ctr">
            <a:normAutofit fontScale="90000"/>
          </a:bodyPr>
          <a:lstStyle/>
          <a:p>
            <a:r>
              <a:rPr lang="en-US" b="1" i="1" dirty="0" smtClean="0">
                <a:solidFill>
                  <a:schemeClr val="tx2">
                    <a:lumMod val="75000"/>
                  </a:schemeClr>
                </a:solidFill>
                <a:effectLst>
                  <a:outerShdw blurRad="38100" dist="38100" dir="2700000" algn="tl">
                    <a:srgbClr val="000000">
                      <a:alpha val="43137"/>
                    </a:srgbClr>
                  </a:outerShdw>
                </a:effectLst>
              </a:rPr>
              <a:t>An Introduction to </a:t>
            </a:r>
            <a:br>
              <a:rPr lang="en-US" b="1" i="1" dirty="0" smtClean="0">
                <a:solidFill>
                  <a:schemeClr val="tx2">
                    <a:lumMod val="75000"/>
                  </a:schemeClr>
                </a:solidFill>
                <a:effectLst>
                  <a:outerShdw blurRad="38100" dist="38100" dir="2700000" algn="tl">
                    <a:srgbClr val="000000">
                      <a:alpha val="43137"/>
                    </a:srgbClr>
                  </a:outerShdw>
                </a:effectLst>
              </a:rPr>
            </a:br>
            <a:r>
              <a:rPr lang="en-US" b="1" i="1" dirty="0" smtClean="0">
                <a:solidFill>
                  <a:schemeClr val="tx2">
                    <a:lumMod val="75000"/>
                  </a:schemeClr>
                </a:solidFill>
                <a:effectLst>
                  <a:outerShdw blurRad="38100" dist="38100" dir="2700000" algn="tl">
                    <a:srgbClr val="000000">
                      <a:alpha val="43137"/>
                    </a:srgbClr>
                  </a:outerShdw>
                </a:effectLst>
              </a:rPr>
              <a:t>WorkSource Operational Standards</a:t>
            </a:r>
            <a:endParaRPr lang="en-US" b="1" i="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5638800"/>
            <a:ext cx="7620000" cy="457200"/>
          </a:xfrm>
        </p:spPr>
        <p:txBody>
          <a:bodyPr anchor="ctr">
            <a:normAutofit/>
          </a:bodyPr>
          <a:lstStyle/>
          <a:p>
            <a:r>
              <a:rPr lang="en-US" sz="1800" i="1" dirty="0" smtClean="0"/>
              <a:t>Fall 2015</a:t>
            </a:r>
            <a:endParaRPr lang="en-US" sz="1800" i="1" dirty="0"/>
          </a:p>
        </p:txBody>
      </p:sp>
    </p:spTree>
    <p:extLst>
      <p:ext uri="{BB962C8B-B14F-4D97-AF65-F5344CB8AC3E}">
        <p14:creationId xmlns:p14="http://schemas.microsoft.com/office/powerpoint/2010/main" val="3910644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153400" cy="685800"/>
          </a:xfrm>
        </p:spPr>
        <p:txBody>
          <a:bodyPr>
            <a:normAutofit/>
          </a:bodyPr>
          <a:lstStyle/>
          <a:p>
            <a:r>
              <a:rPr lang="en-US" sz="3600" b="1" dirty="0" smtClean="0">
                <a:effectLst>
                  <a:outerShdw blurRad="38100" dist="38100" dir="2700000" algn="tl">
                    <a:srgbClr val="000000">
                      <a:alpha val="43137"/>
                    </a:srgbClr>
                  </a:outerShdw>
                </a:effectLst>
              </a:rPr>
              <a:t>System Standardization</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600" y="1219200"/>
            <a:ext cx="7848600" cy="4572000"/>
          </a:xfrm>
        </p:spPr>
        <p:txBody>
          <a:bodyPr>
            <a:normAutofit fontScale="25000" lnSpcReduction="20000"/>
          </a:bodyPr>
          <a:lstStyle/>
          <a:p>
            <a:r>
              <a:rPr lang="en-US" sz="8000" b="1" dirty="0">
                <a:solidFill>
                  <a:schemeClr val="tx1"/>
                </a:solidFill>
              </a:rPr>
              <a:t>Branding </a:t>
            </a:r>
            <a:r>
              <a:rPr lang="en-US" sz="8000" b="1" dirty="0" smtClean="0">
                <a:solidFill>
                  <a:schemeClr val="tx1"/>
                </a:solidFill>
              </a:rPr>
              <a:t>includes </a:t>
            </a:r>
            <a:r>
              <a:rPr lang="en-US" sz="8000" b="1" dirty="0">
                <a:solidFill>
                  <a:schemeClr val="tx1"/>
                </a:solidFill>
              </a:rPr>
              <a:t>establishing an open floor </a:t>
            </a:r>
            <a:r>
              <a:rPr lang="en-US" sz="8000" b="1" dirty="0" smtClean="0">
                <a:solidFill>
                  <a:schemeClr val="tx1"/>
                </a:solidFill>
              </a:rPr>
              <a:t>plan </a:t>
            </a:r>
          </a:p>
          <a:p>
            <a:r>
              <a:rPr lang="en-US" sz="8000" b="1" dirty="0" smtClean="0">
                <a:solidFill>
                  <a:schemeClr val="tx1"/>
                </a:solidFill>
              </a:rPr>
              <a:t>for </a:t>
            </a:r>
            <a:r>
              <a:rPr lang="en-US" sz="8000" b="1" dirty="0">
                <a:solidFill>
                  <a:schemeClr val="tx1"/>
                </a:solidFill>
              </a:rPr>
              <a:t>each </a:t>
            </a:r>
            <a:r>
              <a:rPr lang="en-US" sz="8000" b="1" dirty="0" smtClean="0">
                <a:solidFill>
                  <a:schemeClr val="tx1"/>
                </a:solidFill>
              </a:rPr>
              <a:t>center </a:t>
            </a:r>
            <a:r>
              <a:rPr lang="en-US" sz="8000" b="1" dirty="0">
                <a:solidFill>
                  <a:schemeClr val="tx1"/>
                </a:solidFill>
              </a:rPr>
              <a:t>that features</a:t>
            </a:r>
            <a:r>
              <a:rPr lang="en-US" sz="8000" b="1" dirty="0" smtClean="0">
                <a:solidFill>
                  <a:schemeClr val="tx1"/>
                </a:solidFill>
              </a:rPr>
              <a:t>:</a:t>
            </a:r>
          </a:p>
          <a:p>
            <a:pPr lvl="1"/>
            <a:endParaRPr lang="en-US" sz="8000" dirty="0">
              <a:solidFill>
                <a:schemeClr val="tx1"/>
              </a:solidFill>
            </a:endParaRPr>
          </a:p>
          <a:p>
            <a:pPr marL="857250" indent="-857250" algn="l">
              <a:buFont typeface="Wingdings" panose="05000000000000000000" pitchFamily="2" charset="2"/>
              <a:buChar char="ü"/>
            </a:pPr>
            <a:r>
              <a:rPr lang="en-US" sz="8000" dirty="0" smtClean="0">
                <a:solidFill>
                  <a:schemeClr val="tx1"/>
                </a:solidFill>
              </a:rPr>
              <a:t>An </a:t>
            </a:r>
            <a:r>
              <a:rPr lang="en-US" sz="8000" dirty="0">
                <a:solidFill>
                  <a:schemeClr val="tx1"/>
                </a:solidFill>
              </a:rPr>
              <a:t>open environment </a:t>
            </a:r>
            <a:r>
              <a:rPr lang="en-US" sz="8000" dirty="0" smtClean="0">
                <a:solidFill>
                  <a:schemeClr val="tx1"/>
                </a:solidFill>
              </a:rPr>
              <a:t>allows </a:t>
            </a:r>
            <a:r>
              <a:rPr lang="en-US" sz="8000" dirty="0">
                <a:solidFill>
                  <a:schemeClr val="tx1"/>
                </a:solidFill>
              </a:rPr>
              <a:t>for ease of service from staff to customer throughout the room. </a:t>
            </a:r>
          </a:p>
          <a:p>
            <a:pPr marL="857250" indent="-857250" algn="l">
              <a:buFont typeface="Wingdings" panose="05000000000000000000" pitchFamily="2" charset="2"/>
              <a:buChar char="ü"/>
            </a:pPr>
            <a:endParaRPr lang="en-US" sz="8000" dirty="0">
              <a:solidFill>
                <a:schemeClr val="tx1"/>
              </a:solidFill>
            </a:endParaRPr>
          </a:p>
          <a:p>
            <a:pPr marL="857250" indent="-857250" algn="l">
              <a:buFont typeface="Wingdings" panose="05000000000000000000" pitchFamily="2" charset="2"/>
              <a:buChar char="ü"/>
            </a:pPr>
            <a:r>
              <a:rPr lang="en-US" sz="8000" dirty="0" smtClean="0">
                <a:solidFill>
                  <a:schemeClr val="tx1"/>
                </a:solidFill>
              </a:rPr>
              <a:t>Barriers </a:t>
            </a:r>
            <a:r>
              <a:rPr lang="en-US" sz="8000" dirty="0">
                <a:solidFill>
                  <a:schemeClr val="tx1"/>
                </a:solidFill>
              </a:rPr>
              <a:t>do not separate the public computers; instead, </a:t>
            </a:r>
            <a:r>
              <a:rPr lang="en-US" sz="8000" dirty="0" smtClean="0">
                <a:solidFill>
                  <a:schemeClr val="tx1"/>
                </a:solidFill>
              </a:rPr>
              <a:t>computers are </a:t>
            </a:r>
            <a:r>
              <a:rPr lang="en-US" sz="8000" dirty="0">
                <a:solidFill>
                  <a:schemeClr val="tx1"/>
                </a:solidFill>
              </a:rPr>
              <a:t>in the center of </a:t>
            </a:r>
            <a:r>
              <a:rPr lang="en-US" sz="8000" dirty="0" smtClean="0">
                <a:solidFill>
                  <a:schemeClr val="tx1"/>
                </a:solidFill>
              </a:rPr>
              <a:t>the office – providing accessibility to customers and ensuring that staff are aware of customers’ needs. </a:t>
            </a:r>
          </a:p>
          <a:p>
            <a:pPr algn="l"/>
            <a:endParaRPr lang="en-US" sz="8000" dirty="0">
              <a:solidFill>
                <a:schemeClr val="tx1"/>
              </a:solidFill>
            </a:endParaRPr>
          </a:p>
          <a:p>
            <a:pPr marL="857250" indent="-857250" algn="l">
              <a:buFont typeface="Wingdings" panose="05000000000000000000" pitchFamily="2" charset="2"/>
              <a:buChar char="ü"/>
            </a:pPr>
            <a:r>
              <a:rPr lang="en-US" sz="8000" dirty="0" smtClean="0">
                <a:solidFill>
                  <a:schemeClr val="tx1"/>
                </a:solidFill>
              </a:rPr>
              <a:t>Cubicle </a:t>
            </a:r>
            <a:r>
              <a:rPr lang="en-US" sz="8000" dirty="0">
                <a:solidFill>
                  <a:schemeClr val="tx1"/>
                </a:solidFill>
              </a:rPr>
              <a:t>walls for staff are lowered for complete visibility. </a:t>
            </a:r>
            <a:endParaRPr lang="en-US" sz="8000" dirty="0" smtClean="0">
              <a:solidFill>
                <a:schemeClr val="tx1"/>
              </a:solidFill>
            </a:endParaRPr>
          </a:p>
          <a:p>
            <a:pPr marL="857250" indent="-857250" algn="l">
              <a:buFont typeface="Wingdings" panose="05000000000000000000" pitchFamily="2" charset="2"/>
              <a:buChar char="ü"/>
            </a:pPr>
            <a:endParaRPr lang="en-US" sz="8000" dirty="0">
              <a:solidFill>
                <a:schemeClr val="tx1"/>
              </a:solidFill>
            </a:endParaRPr>
          </a:p>
          <a:p>
            <a:pPr marL="857250" indent="-857250" algn="l">
              <a:buFont typeface="Wingdings" panose="05000000000000000000" pitchFamily="2" charset="2"/>
              <a:buChar char="ü"/>
            </a:pPr>
            <a:r>
              <a:rPr lang="en-US" sz="8000" dirty="0" smtClean="0">
                <a:solidFill>
                  <a:schemeClr val="tx1"/>
                </a:solidFill>
              </a:rPr>
              <a:t>A greeter station will take the place of the standard reception desk and will look more like a podium. This person will greet the public and determine next steps for service. </a:t>
            </a:r>
          </a:p>
          <a:p>
            <a:pPr marL="1314450" lvl="1" indent="-857250" algn="l">
              <a:buFont typeface="Arial" panose="020B0604020202020204" pitchFamily="34" charset="0"/>
              <a:buChar char="•"/>
            </a:pPr>
            <a:endParaRPr lang="en-US" sz="6800" dirty="0" smtClean="0">
              <a:solidFill>
                <a:schemeClr val="tx1"/>
              </a:solidFill>
            </a:endParaRPr>
          </a:p>
          <a:p>
            <a:pPr algn="l"/>
            <a:endParaRPr lang="en-US" sz="8000" dirty="0">
              <a:solidFill>
                <a:schemeClr val="tx1"/>
              </a:solidFill>
            </a:endParaRPr>
          </a:p>
          <a:p>
            <a:r>
              <a:rPr lang="en-US" sz="8000" dirty="0">
                <a:solidFill>
                  <a:schemeClr val="tx1"/>
                </a:solidFill>
              </a:rPr>
              <a:t> </a:t>
            </a:r>
          </a:p>
          <a:p>
            <a:endParaRPr lang="en-US" dirty="0"/>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14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G_20150610_112705793"/>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0" y="854075"/>
            <a:ext cx="9144000" cy="5148263"/>
          </a:xfrm>
          <a:prstGeom prst="rect">
            <a:avLst/>
          </a:prstGeom>
          <a:noFill/>
          <a:ln>
            <a:noFill/>
          </a:ln>
        </p:spPr>
      </p:pic>
    </p:spTree>
    <p:extLst>
      <p:ext uri="{BB962C8B-B14F-4D97-AF65-F5344CB8AC3E}">
        <p14:creationId xmlns:p14="http://schemas.microsoft.com/office/powerpoint/2010/main" val="3720245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G_20150610_112602567_HDR"/>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0" y="854075"/>
            <a:ext cx="9144000" cy="5148263"/>
          </a:xfrm>
          <a:prstGeom prst="rect">
            <a:avLst/>
          </a:prstGeom>
          <a:noFill/>
          <a:ln>
            <a:noFill/>
          </a:ln>
        </p:spPr>
      </p:pic>
    </p:spTree>
    <p:extLst>
      <p:ext uri="{BB962C8B-B14F-4D97-AF65-F5344CB8AC3E}">
        <p14:creationId xmlns:p14="http://schemas.microsoft.com/office/powerpoint/2010/main" val="2058726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G_20150610_112532089"/>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0" y="854075"/>
            <a:ext cx="9144000" cy="5148263"/>
          </a:xfrm>
          <a:prstGeom prst="rect">
            <a:avLst/>
          </a:prstGeom>
          <a:noFill/>
          <a:ln>
            <a:noFill/>
          </a:ln>
        </p:spPr>
      </p:pic>
    </p:spTree>
    <p:extLst>
      <p:ext uri="{BB962C8B-B14F-4D97-AF65-F5344CB8AC3E}">
        <p14:creationId xmlns:p14="http://schemas.microsoft.com/office/powerpoint/2010/main" val="2058726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G_20150609_131708129 - Copy"/>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0" y="685800"/>
            <a:ext cx="9144000" cy="5148263"/>
          </a:xfrm>
          <a:prstGeom prst="rect">
            <a:avLst/>
          </a:prstGeom>
          <a:noFill/>
          <a:ln>
            <a:noFill/>
          </a:ln>
        </p:spPr>
      </p:pic>
    </p:spTree>
    <p:extLst>
      <p:ext uri="{BB962C8B-B14F-4D97-AF65-F5344CB8AC3E}">
        <p14:creationId xmlns:p14="http://schemas.microsoft.com/office/powerpoint/2010/main" val="2058726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u="sng" dirty="0" smtClean="0">
                <a:effectLst>
                  <a:outerShdw blurRad="38100" dist="38100" dir="2700000" algn="tl">
                    <a:srgbClr val="000000">
                      <a:alpha val="43137"/>
                    </a:srgbClr>
                  </a:outerShdw>
                </a:effectLst>
              </a:rPr>
              <a:t>The Four Services</a:t>
            </a:r>
            <a:endParaRPr lang="en-US" sz="3600" b="1" u="sng" dirty="0">
              <a:effectLst>
                <a:outerShdw blurRad="38100" dist="38100" dir="2700000" algn="tl">
                  <a:srgbClr val="000000">
                    <a:alpha val="43137"/>
                  </a:srgbClr>
                </a:outerShdw>
              </a:effectLst>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45654" y="1524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Exploratory</a:t>
            </a:r>
            <a:endParaRPr lang="en-US" sz="3600" b="1" dirty="0">
              <a:effectLst>
                <a:outerShdw blurRad="38100" dist="38100" dir="2700000" algn="tl">
                  <a:srgbClr val="000000">
                    <a:alpha val="43137"/>
                  </a:srgbClr>
                </a:outerShdw>
              </a:effectLst>
            </a:endParaRPr>
          </a:p>
        </p:txBody>
      </p:sp>
      <p:sp>
        <p:nvSpPr>
          <p:cNvPr id="9" name="Title 1"/>
          <p:cNvSpPr txBox="1">
            <a:spLocks/>
          </p:cNvSpPr>
          <p:nvPr/>
        </p:nvSpPr>
        <p:spPr>
          <a:xfrm>
            <a:off x="445654" y="25146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Career</a:t>
            </a:r>
            <a:endParaRPr lang="en-US" sz="3600" b="1" dirty="0">
              <a:effectLst>
                <a:outerShdw blurRad="38100" dist="38100" dir="2700000" algn="tl">
                  <a:srgbClr val="000000">
                    <a:alpha val="43137"/>
                  </a:srgbClr>
                </a:outerShdw>
              </a:effectLst>
            </a:endParaRPr>
          </a:p>
        </p:txBody>
      </p:sp>
      <p:sp>
        <p:nvSpPr>
          <p:cNvPr id="10" name="Title 1"/>
          <p:cNvSpPr txBox="1">
            <a:spLocks/>
          </p:cNvSpPr>
          <p:nvPr/>
        </p:nvSpPr>
        <p:spPr>
          <a:xfrm>
            <a:off x="445654" y="35052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Training</a:t>
            </a:r>
          </a:p>
        </p:txBody>
      </p:sp>
      <p:sp>
        <p:nvSpPr>
          <p:cNvPr id="11" name="Title 1"/>
          <p:cNvSpPr txBox="1">
            <a:spLocks/>
          </p:cNvSpPr>
          <p:nvPr/>
        </p:nvSpPr>
        <p:spPr>
          <a:xfrm>
            <a:off x="445654" y="44958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Business</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5939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854" y="716143"/>
            <a:ext cx="1371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Welcome</a:t>
            </a:r>
          </a:p>
          <a:p>
            <a:pPr algn="ctr"/>
            <a:r>
              <a:rPr lang="en-US" dirty="0">
                <a:solidFill>
                  <a:prstClr val="white"/>
                </a:solidFill>
              </a:rPr>
              <a:t>Team</a:t>
            </a:r>
          </a:p>
          <a:p>
            <a:pPr algn="ctr"/>
            <a:r>
              <a:rPr lang="en-US" dirty="0">
                <a:solidFill>
                  <a:prstClr val="white"/>
                </a:solidFill>
              </a:rPr>
              <a:t>(6)</a:t>
            </a:r>
          </a:p>
        </p:txBody>
      </p:sp>
      <p:sp>
        <p:nvSpPr>
          <p:cNvPr id="5" name="Rectangle 4"/>
          <p:cNvSpPr/>
          <p:nvPr/>
        </p:nvSpPr>
        <p:spPr>
          <a:xfrm>
            <a:off x="860854" y="2578821"/>
            <a:ext cx="1371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Skills </a:t>
            </a:r>
          </a:p>
          <a:p>
            <a:pPr algn="ctr"/>
            <a:r>
              <a:rPr lang="en-US" dirty="0">
                <a:solidFill>
                  <a:prstClr val="white"/>
                </a:solidFill>
              </a:rPr>
              <a:t>Team</a:t>
            </a:r>
          </a:p>
          <a:p>
            <a:pPr algn="ctr"/>
            <a:r>
              <a:rPr lang="en-US" dirty="0">
                <a:solidFill>
                  <a:prstClr val="white"/>
                </a:solidFill>
              </a:rPr>
              <a:t>(3)</a:t>
            </a:r>
          </a:p>
        </p:txBody>
      </p:sp>
      <p:sp>
        <p:nvSpPr>
          <p:cNvPr id="6" name="Rectangle 5"/>
          <p:cNvSpPr/>
          <p:nvPr/>
        </p:nvSpPr>
        <p:spPr>
          <a:xfrm>
            <a:off x="848497" y="4440195"/>
            <a:ext cx="1371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Business Team</a:t>
            </a:r>
          </a:p>
          <a:p>
            <a:pPr algn="ctr"/>
            <a:r>
              <a:rPr lang="en-US" dirty="0">
                <a:solidFill>
                  <a:prstClr val="white"/>
                </a:solidFill>
              </a:rPr>
              <a:t>(4)</a:t>
            </a:r>
          </a:p>
        </p:txBody>
      </p:sp>
      <p:sp>
        <p:nvSpPr>
          <p:cNvPr id="7" name="Oval 6"/>
          <p:cNvSpPr/>
          <p:nvPr/>
        </p:nvSpPr>
        <p:spPr>
          <a:xfrm>
            <a:off x="6295768" y="609600"/>
            <a:ext cx="1371600" cy="1371600"/>
          </a:xfrm>
          <a:prstGeom prst="ellips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Exploratory Services</a:t>
            </a:r>
          </a:p>
          <a:p>
            <a:pPr algn="ctr"/>
            <a:r>
              <a:rPr lang="en-US" sz="1200" dirty="0">
                <a:solidFill>
                  <a:prstClr val="black"/>
                </a:solidFill>
              </a:rPr>
              <a:t>(3.5)</a:t>
            </a:r>
          </a:p>
        </p:txBody>
      </p:sp>
      <p:sp>
        <p:nvSpPr>
          <p:cNvPr id="8" name="Oval 7"/>
          <p:cNvSpPr/>
          <p:nvPr/>
        </p:nvSpPr>
        <p:spPr>
          <a:xfrm>
            <a:off x="6301946" y="3424881"/>
            <a:ext cx="1371600" cy="1371600"/>
          </a:xfrm>
          <a:prstGeom prst="ellips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Training</a:t>
            </a:r>
          </a:p>
          <a:p>
            <a:pPr algn="ctr"/>
            <a:r>
              <a:rPr lang="en-US" sz="1200" dirty="0">
                <a:solidFill>
                  <a:prstClr val="black"/>
                </a:solidFill>
              </a:rPr>
              <a:t>Services</a:t>
            </a:r>
          </a:p>
          <a:p>
            <a:pPr algn="ctr"/>
            <a:r>
              <a:rPr lang="en-US" sz="1200" dirty="0">
                <a:solidFill>
                  <a:prstClr val="black"/>
                </a:solidFill>
              </a:rPr>
              <a:t>(4.0)</a:t>
            </a:r>
          </a:p>
        </p:txBody>
      </p:sp>
      <p:sp>
        <p:nvSpPr>
          <p:cNvPr id="9" name="Oval 8"/>
          <p:cNvSpPr/>
          <p:nvPr/>
        </p:nvSpPr>
        <p:spPr>
          <a:xfrm>
            <a:off x="6324600" y="4800600"/>
            <a:ext cx="1371600" cy="1371600"/>
          </a:xfrm>
          <a:prstGeom prst="ellips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Business</a:t>
            </a:r>
          </a:p>
          <a:p>
            <a:pPr algn="ctr"/>
            <a:r>
              <a:rPr lang="en-US" sz="1200" dirty="0">
                <a:solidFill>
                  <a:prstClr val="black"/>
                </a:solidFill>
              </a:rPr>
              <a:t>Services</a:t>
            </a:r>
          </a:p>
          <a:p>
            <a:pPr algn="ctr"/>
            <a:r>
              <a:rPr lang="en-US" sz="1200" dirty="0">
                <a:solidFill>
                  <a:prstClr val="black"/>
                </a:solidFill>
              </a:rPr>
              <a:t>(2.5)</a:t>
            </a:r>
          </a:p>
        </p:txBody>
      </p:sp>
      <p:sp>
        <p:nvSpPr>
          <p:cNvPr id="10" name="Oval 9"/>
          <p:cNvSpPr/>
          <p:nvPr/>
        </p:nvSpPr>
        <p:spPr>
          <a:xfrm>
            <a:off x="6295768" y="2034746"/>
            <a:ext cx="1371600" cy="1371600"/>
          </a:xfrm>
          <a:prstGeom prst="ellips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Career</a:t>
            </a:r>
          </a:p>
          <a:p>
            <a:pPr algn="ctr"/>
            <a:r>
              <a:rPr lang="en-US" sz="1200" dirty="0">
                <a:solidFill>
                  <a:prstClr val="black"/>
                </a:solidFill>
              </a:rPr>
              <a:t>Services</a:t>
            </a:r>
          </a:p>
          <a:p>
            <a:pPr algn="ctr"/>
            <a:r>
              <a:rPr lang="en-US" sz="1200" dirty="0">
                <a:solidFill>
                  <a:prstClr val="black"/>
                </a:solidFill>
              </a:rPr>
              <a:t>(3.0)</a:t>
            </a:r>
          </a:p>
        </p:txBody>
      </p:sp>
      <p:sp>
        <p:nvSpPr>
          <p:cNvPr id="11" name="Explosion 1 10"/>
          <p:cNvSpPr/>
          <p:nvPr/>
        </p:nvSpPr>
        <p:spPr>
          <a:xfrm>
            <a:off x="2819400" y="1033849"/>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Explosion 1 11"/>
          <p:cNvSpPr/>
          <p:nvPr/>
        </p:nvSpPr>
        <p:spPr>
          <a:xfrm>
            <a:off x="3888259" y="12954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Explosion 1 12"/>
          <p:cNvSpPr/>
          <p:nvPr/>
        </p:nvSpPr>
        <p:spPr>
          <a:xfrm>
            <a:off x="2667000" y="2290119"/>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Explosion 1 13"/>
          <p:cNvSpPr/>
          <p:nvPr/>
        </p:nvSpPr>
        <p:spPr>
          <a:xfrm>
            <a:off x="3861486" y="2386914"/>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Explosion 1 14"/>
          <p:cNvSpPr/>
          <p:nvPr/>
        </p:nvSpPr>
        <p:spPr>
          <a:xfrm>
            <a:off x="2998572" y="3499022"/>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Explosion 1 15"/>
          <p:cNvSpPr/>
          <p:nvPr/>
        </p:nvSpPr>
        <p:spPr>
          <a:xfrm>
            <a:off x="5029200" y="2263346"/>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Explosion 1 16"/>
          <p:cNvSpPr/>
          <p:nvPr/>
        </p:nvSpPr>
        <p:spPr>
          <a:xfrm>
            <a:off x="4442254" y="4261022"/>
            <a:ext cx="914400" cy="914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Explosion 1 17"/>
          <p:cNvSpPr/>
          <p:nvPr/>
        </p:nvSpPr>
        <p:spPr>
          <a:xfrm>
            <a:off x="2697892" y="4572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Explosion 1 18"/>
          <p:cNvSpPr/>
          <p:nvPr/>
        </p:nvSpPr>
        <p:spPr>
          <a:xfrm>
            <a:off x="4458730" y="3346622"/>
            <a:ext cx="914400" cy="914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Explosion 1 19"/>
          <p:cNvSpPr/>
          <p:nvPr/>
        </p:nvSpPr>
        <p:spPr>
          <a:xfrm>
            <a:off x="3581400" y="52578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Explosion 1 20"/>
          <p:cNvSpPr/>
          <p:nvPr/>
        </p:nvSpPr>
        <p:spPr>
          <a:xfrm>
            <a:off x="4988037" y="51816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Explosion 1 21"/>
          <p:cNvSpPr/>
          <p:nvPr/>
        </p:nvSpPr>
        <p:spPr>
          <a:xfrm>
            <a:off x="4899454" y="1035908"/>
            <a:ext cx="914400" cy="914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 name="Straight Arrow Connector 22"/>
          <p:cNvCxnSpPr/>
          <p:nvPr/>
        </p:nvCxnSpPr>
        <p:spPr>
          <a:xfrm>
            <a:off x="3539181" y="2821460"/>
            <a:ext cx="2720546" cy="1289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55772" y="1676400"/>
            <a:ext cx="2945028" cy="3120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1400" y="1657213"/>
            <a:ext cx="2714368" cy="2299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486400" y="1562581"/>
            <a:ext cx="883561" cy="3923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67200" y="5638800"/>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9" idx="2"/>
          </p:cNvCxnSpPr>
          <p:nvPr/>
        </p:nvCxnSpPr>
        <p:spPr>
          <a:xfrm>
            <a:off x="5356654" y="4823632"/>
            <a:ext cx="967946" cy="662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3"/>
          </p:cNvCxnSpPr>
          <p:nvPr/>
        </p:nvCxnSpPr>
        <p:spPr>
          <a:xfrm>
            <a:off x="4802659" y="1858010"/>
            <a:ext cx="1499287" cy="732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7" idx="3"/>
          </p:cNvCxnSpPr>
          <p:nvPr/>
        </p:nvCxnSpPr>
        <p:spPr>
          <a:xfrm flipV="1">
            <a:off x="5813854" y="1780334"/>
            <a:ext cx="682780" cy="734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p:cNvCxnSpPr>
          <p:nvPr/>
        </p:nvCxnSpPr>
        <p:spPr>
          <a:xfrm flipV="1">
            <a:off x="4775886" y="2919284"/>
            <a:ext cx="1526060" cy="3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295900" y="3048000"/>
            <a:ext cx="1074061" cy="609600"/>
          </a:xfrm>
          <a:prstGeom prst="straightConnector1">
            <a:avLst/>
          </a:prstGeom>
          <a:ln>
            <a:prstDash val="lgDash"/>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stCxn id="19" idx="3"/>
          </p:cNvCxnSpPr>
          <p:nvPr/>
        </p:nvCxnSpPr>
        <p:spPr>
          <a:xfrm>
            <a:off x="5373130" y="3909232"/>
            <a:ext cx="951470" cy="434168"/>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3735859" y="3956222"/>
            <a:ext cx="2664941" cy="539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15000" y="1371600"/>
            <a:ext cx="714632" cy="0"/>
          </a:xfrm>
          <a:prstGeom prst="straightConnector1">
            <a:avLst/>
          </a:prstGeom>
          <a:ln>
            <a:prstDash val="lgDash"/>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5538916" y="1690816"/>
            <a:ext cx="957718" cy="747584"/>
          </a:xfrm>
          <a:prstGeom prst="straightConnector1">
            <a:avLst/>
          </a:prstGeom>
          <a:ln>
            <a:prstDash val="lgDash"/>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a:endCxn id="8" idx="3"/>
          </p:cNvCxnSpPr>
          <p:nvPr/>
        </p:nvCxnSpPr>
        <p:spPr>
          <a:xfrm flipV="1">
            <a:off x="5257800" y="4595615"/>
            <a:ext cx="1245012" cy="122607"/>
          </a:xfrm>
          <a:prstGeom prst="straightConnector1">
            <a:avLst/>
          </a:prstGeom>
          <a:ln>
            <a:prstDash val="lgDash"/>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5068329" y="4953001"/>
            <a:ext cx="1332471" cy="202015"/>
          </a:xfrm>
          <a:prstGeom prst="straightConnector1">
            <a:avLst/>
          </a:prstGeom>
          <a:ln>
            <a:prstDash val="lgDash"/>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7850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dirty="0" smtClean="0">
                <a:effectLst>
                  <a:outerShdw blurRad="38100" dist="38100" dir="2700000" algn="tl">
                    <a:srgbClr val="000000">
                      <a:alpha val="43137"/>
                    </a:srgbClr>
                  </a:outerShdw>
                </a:effectLst>
              </a:rPr>
              <a:t>Exploratory Services</a:t>
            </a:r>
            <a:endParaRPr lang="en-US" sz="3600" b="1" dirty="0">
              <a:effectLst>
                <a:outerShdw blurRad="38100" dist="38100" dir="2700000" algn="tl">
                  <a:srgbClr val="000000">
                    <a:alpha val="43137"/>
                  </a:srgbClr>
                </a:outerShdw>
              </a:effectLst>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483754" y="1676400"/>
            <a:ext cx="8050646"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00" b="1" dirty="0" smtClean="0">
                <a:solidFill>
                  <a:schemeClr val="tx1"/>
                </a:solidFill>
              </a:rPr>
              <a:t>Greeting the customer within a minute</a:t>
            </a:r>
            <a:r>
              <a:rPr lang="en-US" sz="1400" dirty="0" smtClean="0">
                <a:solidFill>
                  <a:schemeClr val="tx1"/>
                </a:solidFill>
              </a:rPr>
              <a:t>:  All </a:t>
            </a:r>
            <a:r>
              <a:rPr lang="en-US" sz="1400" dirty="0">
                <a:solidFill>
                  <a:schemeClr val="tx1"/>
                </a:solidFill>
              </a:rPr>
              <a:t>customers entering a center will be greeted within one minute.  Greeters will </a:t>
            </a:r>
            <a:r>
              <a:rPr lang="en-US" sz="1400" dirty="0" smtClean="0">
                <a:solidFill>
                  <a:schemeClr val="tx1"/>
                </a:solidFill>
              </a:rPr>
              <a:t>query/speak with </a:t>
            </a:r>
            <a:r>
              <a:rPr lang="en-US" sz="1400" dirty="0">
                <a:solidFill>
                  <a:schemeClr val="tx1"/>
                </a:solidFill>
              </a:rPr>
              <a:t>customers about their reason for coming into the </a:t>
            </a:r>
            <a:r>
              <a:rPr lang="en-US" sz="1400" dirty="0" smtClean="0">
                <a:solidFill>
                  <a:schemeClr val="tx1"/>
                </a:solidFill>
              </a:rPr>
              <a:t>center.  </a:t>
            </a:r>
            <a:r>
              <a:rPr lang="en-US" sz="1400" dirty="0">
                <a:solidFill>
                  <a:schemeClr val="tx1"/>
                </a:solidFill>
              </a:rPr>
              <a:t>After greeting and listening to customer needs, staff will inform customers of available services and propose </a:t>
            </a:r>
            <a:r>
              <a:rPr lang="en-US" sz="1400" dirty="0" smtClean="0">
                <a:solidFill>
                  <a:schemeClr val="tx1"/>
                </a:solidFill>
              </a:rPr>
              <a:t>options toward </a:t>
            </a:r>
            <a:r>
              <a:rPr lang="en-US" sz="1400" dirty="0">
                <a:solidFill>
                  <a:schemeClr val="tx1"/>
                </a:solidFill>
              </a:rPr>
              <a:t>next steps. </a:t>
            </a:r>
            <a:r>
              <a:rPr lang="en-US" sz="1400" dirty="0" smtClean="0">
                <a:solidFill>
                  <a:schemeClr val="tx1"/>
                </a:solidFill>
              </a:rPr>
              <a:t> </a:t>
            </a:r>
          </a:p>
          <a:p>
            <a:pPr algn="l"/>
            <a:endParaRPr lang="en-US" sz="1400" dirty="0">
              <a:solidFill>
                <a:schemeClr val="tx1"/>
              </a:solidFill>
            </a:endParaRPr>
          </a:p>
          <a:p>
            <a:pPr algn="l"/>
            <a:endParaRPr lang="en-US" sz="1400" dirty="0">
              <a:solidFill>
                <a:schemeClr val="tx1"/>
              </a:solidFill>
            </a:endParaRPr>
          </a:p>
        </p:txBody>
      </p:sp>
      <p:sp>
        <p:nvSpPr>
          <p:cNvPr id="6" name="Subtitle 2"/>
          <p:cNvSpPr txBox="1">
            <a:spLocks/>
          </p:cNvSpPr>
          <p:nvPr/>
        </p:nvSpPr>
        <p:spPr>
          <a:xfrm>
            <a:off x="457200" y="3200400"/>
            <a:ext cx="8050646" cy="2590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00" b="1" dirty="0" smtClean="0">
                <a:solidFill>
                  <a:schemeClr val="tx1"/>
                </a:solidFill>
              </a:rPr>
              <a:t>One-on-One:  </a:t>
            </a:r>
            <a:r>
              <a:rPr lang="en-US" sz="1400" dirty="0" smtClean="0">
                <a:solidFill>
                  <a:schemeClr val="tx1"/>
                </a:solidFill>
              </a:rPr>
              <a:t>Customers </a:t>
            </a:r>
            <a:r>
              <a:rPr lang="en-US" sz="1400" dirty="0">
                <a:solidFill>
                  <a:schemeClr val="tx1"/>
                </a:solidFill>
              </a:rPr>
              <a:t>needing to register with the labor exchange system, or interested in pursuing Career or Training Services will be provided a customized one-on-one engagement no more than 15 minutes after the initial greeting.  </a:t>
            </a:r>
            <a:r>
              <a:rPr lang="en-US" sz="1400" dirty="0" smtClean="0">
                <a:solidFill>
                  <a:schemeClr val="tx1"/>
                </a:solidFill>
              </a:rPr>
              <a:t> At </a:t>
            </a:r>
            <a:r>
              <a:rPr lang="en-US" sz="1400" dirty="0">
                <a:solidFill>
                  <a:schemeClr val="tx1"/>
                </a:solidFill>
              </a:rPr>
              <a:t>the one-on-one, staff will review, assist with, or </a:t>
            </a:r>
            <a:r>
              <a:rPr lang="en-US" sz="1400" b="1" i="1" dirty="0">
                <a:solidFill>
                  <a:schemeClr val="tx1"/>
                </a:solidFill>
                <a:effectLst>
                  <a:outerShdw blurRad="38100" dist="38100" dir="2700000" algn="tl">
                    <a:srgbClr val="000000">
                      <a:alpha val="43137"/>
                    </a:srgbClr>
                  </a:outerShdw>
                </a:effectLst>
              </a:rPr>
              <a:t>conduct basic registration</a:t>
            </a:r>
            <a:r>
              <a:rPr lang="en-US" sz="1400" dirty="0">
                <a:solidFill>
                  <a:schemeClr val="tx1"/>
                </a:solidFill>
              </a:rPr>
              <a:t>; provide additional information about available services; listen to customer needs; and provide guidance on next steps based on needs and interests</a:t>
            </a:r>
            <a:r>
              <a:rPr lang="en-US" sz="1400" dirty="0"/>
              <a:t>. </a:t>
            </a:r>
            <a:endParaRPr lang="en-US" sz="1400" dirty="0" smtClean="0">
              <a:solidFill>
                <a:schemeClr val="tx1"/>
              </a:solidFill>
            </a:endParaRPr>
          </a:p>
          <a:p>
            <a:pPr algn="l"/>
            <a:endParaRPr lang="en-US" sz="1400" b="1" dirty="0" smtClean="0">
              <a:solidFill>
                <a:schemeClr val="tx1"/>
              </a:solidFill>
            </a:endParaRPr>
          </a:p>
          <a:p>
            <a:pPr algn="l"/>
            <a:endParaRPr lang="en-US" sz="1400" b="1" dirty="0">
              <a:solidFill>
                <a:schemeClr val="tx1"/>
              </a:solidFill>
            </a:endParaRPr>
          </a:p>
          <a:p>
            <a:pPr algn="l"/>
            <a:endParaRPr lang="en-US" sz="1400" b="1" dirty="0" smtClean="0">
              <a:solidFill>
                <a:schemeClr val="tx1"/>
              </a:solidFill>
            </a:endParaRPr>
          </a:p>
          <a:p>
            <a:pPr algn="l"/>
            <a:r>
              <a:rPr lang="en-US" sz="1400" b="1" dirty="0" smtClean="0">
                <a:solidFill>
                  <a:schemeClr val="tx1"/>
                </a:solidFill>
              </a:rPr>
              <a:t>Next Steps:  </a:t>
            </a:r>
            <a:r>
              <a:rPr lang="en-US" sz="1400" dirty="0" smtClean="0">
                <a:solidFill>
                  <a:schemeClr val="tx1"/>
                </a:solidFill>
              </a:rPr>
              <a:t>Each </a:t>
            </a:r>
            <a:r>
              <a:rPr lang="en-US" sz="1400" dirty="0">
                <a:solidFill>
                  <a:schemeClr val="tx1"/>
                </a:solidFill>
              </a:rPr>
              <a:t>time customers engage in services, appropriate </a:t>
            </a:r>
            <a:r>
              <a:rPr lang="en-US" sz="1400" dirty="0" smtClean="0">
                <a:solidFill>
                  <a:schemeClr val="tx1"/>
                </a:solidFill>
              </a:rPr>
              <a:t>customer information/data is collected </a:t>
            </a:r>
            <a:r>
              <a:rPr lang="en-US" sz="1400" dirty="0">
                <a:solidFill>
                  <a:schemeClr val="tx1"/>
                </a:solidFill>
              </a:rPr>
              <a:t>and next steps are planned and </a:t>
            </a:r>
            <a:r>
              <a:rPr lang="en-US" sz="1400" dirty="0" smtClean="0">
                <a:solidFill>
                  <a:schemeClr val="tx1"/>
                </a:solidFill>
              </a:rPr>
              <a:t>scheduled.</a:t>
            </a:r>
            <a:endParaRPr lang="en-US" sz="1400" dirty="0">
              <a:solidFill>
                <a:schemeClr val="tx1"/>
              </a:solidFill>
            </a:endParaRPr>
          </a:p>
        </p:txBody>
      </p:sp>
    </p:spTree>
    <p:extLst>
      <p:ext uri="{BB962C8B-B14F-4D97-AF65-F5344CB8AC3E}">
        <p14:creationId xmlns:p14="http://schemas.microsoft.com/office/powerpoint/2010/main" val="577786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685800"/>
          </a:xfrm>
        </p:spPr>
        <p:txBody>
          <a:bodyPr>
            <a:normAutofit/>
          </a:bodyPr>
          <a:lstStyle/>
          <a:p>
            <a:r>
              <a:rPr lang="en-US" sz="3600" b="1" dirty="0" smtClean="0">
                <a:effectLst>
                  <a:outerShdw blurRad="38100" dist="38100" dir="2700000" algn="tl">
                    <a:srgbClr val="000000">
                      <a:alpha val="43137"/>
                    </a:srgbClr>
                  </a:outerShdw>
                </a:effectLst>
              </a:rPr>
              <a:t>Customer-Centric Service</a:t>
            </a:r>
            <a:endParaRPr lang="en-US" sz="3600" b="1" dirty="0">
              <a:effectLst>
                <a:outerShdw blurRad="38100" dist="38100" dir="2700000" algn="tl">
                  <a:srgbClr val="000000">
                    <a:alpha val="43137"/>
                  </a:srgbClr>
                </a:outerShdw>
              </a:effectLst>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rownrb\AppData\Local\Microsoft\Windows\Temporary Internet Files\Content.Outlook\X89HTCSB\Tablet Lobby 8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802" y="4038600"/>
            <a:ext cx="2552667" cy="1914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brownrb\AppData\Local\Microsoft\Windows\Temporary Internet Files\Content.Outlook\X89HTCSB\Tablet Lobby 4 (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50" t="16133" r="23143" b="23306"/>
          <a:stretch/>
        </p:blipFill>
        <p:spPr bwMode="auto">
          <a:xfrm>
            <a:off x="6324600" y="1115937"/>
            <a:ext cx="2584391" cy="23012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brownrb\AppData\Local\Microsoft\Windows\Temporary Internet Files\Content.Outlook\X89HTCSB\Tablet Lobby 10 (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2600" y="4038600"/>
            <a:ext cx="2540000"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brownrb\AppData\Local\Microsoft\Windows\Temporary Internet Files\Content.Outlook\X89HTCSB\IMG_0057 (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5" t="23427" r="25327" b="17383"/>
          <a:stretch/>
        </p:blipFill>
        <p:spPr bwMode="auto">
          <a:xfrm>
            <a:off x="5770255" y="3782937"/>
            <a:ext cx="3138736" cy="23892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C:\Users\brownrb\AppData\Local\Microsoft\Windows\Temporary Internet Files\Content.Outlook\X89HTCSB\IMG_0061 (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215" t="18443" r="23738" b="16760"/>
          <a:stretch/>
        </p:blipFill>
        <p:spPr bwMode="auto">
          <a:xfrm>
            <a:off x="207948" y="997009"/>
            <a:ext cx="3186254" cy="28129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5200" y="1219200"/>
            <a:ext cx="2667000" cy="2031325"/>
          </a:xfrm>
          <a:prstGeom prst="rect">
            <a:avLst/>
          </a:prstGeom>
          <a:noFill/>
        </p:spPr>
        <p:txBody>
          <a:bodyPr wrap="square" rtlCol="0">
            <a:spAutoFit/>
          </a:bodyPr>
          <a:lstStyle/>
          <a:p>
            <a:pPr algn="ctr"/>
            <a:r>
              <a:rPr lang="en-US" dirty="0" smtClean="0"/>
              <a:t>WSO Klamath Falls, WSPM Beaverton-Hillsboro, and WSO Lane pilot a new customer service process that provides immediate service to customers based on their need.</a:t>
            </a:r>
            <a:endParaRPr lang="en-US" dirty="0"/>
          </a:p>
        </p:txBody>
      </p:sp>
    </p:spTree>
    <p:extLst>
      <p:ext uri="{BB962C8B-B14F-4D97-AF65-F5344CB8AC3E}">
        <p14:creationId xmlns:p14="http://schemas.microsoft.com/office/powerpoint/2010/main" val="4052584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dirty="0" smtClean="0">
                <a:solidFill>
                  <a:schemeClr val="bg1">
                    <a:lumMod val="95000"/>
                  </a:schemeClr>
                </a:solidFill>
                <a:effectLst>
                  <a:outerShdw blurRad="38100" dist="38100" dir="2700000" algn="tl">
                    <a:srgbClr val="000000">
                      <a:alpha val="43137"/>
                    </a:srgbClr>
                  </a:outerShdw>
                </a:effectLst>
              </a:rPr>
              <a:t>WorkSource Lane’s Pilot Project</a:t>
            </a:r>
            <a:endParaRPr lang="en-US" sz="3600" b="1" dirty="0">
              <a:solidFill>
                <a:schemeClr val="bg1">
                  <a:lumMod val="95000"/>
                </a:schemeClr>
              </a:solidFill>
              <a:effectLst>
                <a:outerShdw blurRad="38100" dist="38100" dir="2700000" algn="tl">
                  <a:srgbClr val="000000">
                    <a:alpha val="43137"/>
                  </a:srgbClr>
                </a:outerShdw>
              </a:effectLst>
            </a:endParaRPr>
          </a:p>
        </p:txBody>
      </p:sp>
      <p:sp>
        <p:nvSpPr>
          <p:cNvPr id="4" name="TextBox 3"/>
          <p:cNvSpPr txBox="1"/>
          <p:nvPr/>
        </p:nvSpPr>
        <p:spPr>
          <a:xfrm>
            <a:off x="1295400" y="2209800"/>
            <a:ext cx="6553200" cy="646331"/>
          </a:xfrm>
          <a:prstGeom prst="rect">
            <a:avLst/>
          </a:prstGeom>
          <a:noFill/>
        </p:spPr>
        <p:txBody>
          <a:bodyPr wrap="square" rtlCol="0">
            <a:spAutoFit/>
          </a:bodyPr>
          <a:lstStyle/>
          <a:p>
            <a:r>
              <a:rPr lang="en-US" dirty="0" smtClean="0">
                <a:hlinkClick r:id="rId3"/>
              </a:rPr>
              <a:t>https://wsostandards.weebly.com/exploratory-services1.htm</a:t>
            </a:r>
            <a:endParaRPr lang="en-US" dirty="0" smtClean="0"/>
          </a:p>
          <a:p>
            <a:r>
              <a:rPr lang="en-US" dirty="0" smtClean="0"/>
              <a:t>l</a:t>
            </a:r>
            <a:endParaRPr lang="en-US" dirty="0"/>
          </a:p>
        </p:txBody>
      </p:sp>
    </p:spTree>
    <p:extLst>
      <p:ext uri="{BB962C8B-B14F-4D97-AF65-F5344CB8AC3E}">
        <p14:creationId xmlns:p14="http://schemas.microsoft.com/office/powerpoint/2010/main" val="3418930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85800"/>
            <a:ext cx="3824955" cy="12622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2514600"/>
            <a:ext cx="7772400" cy="1470025"/>
          </a:xfrm>
        </p:spPr>
        <p:txBody>
          <a:bodyPr anchor="ctr">
            <a:normAutofit/>
          </a:bodyPr>
          <a:lstStyle/>
          <a:p>
            <a:r>
              <a:rPr lang="en-US" b="1" i="1" dirty="0" smtClean="0">
                <a:solidFill>
                  <a:schemeClr val="tx2">
                    <a:lumMod val="75000"/>
                  </a:schemeClr>
                </a:solidFill>
                <a:effectLst>
                  <a:outerShdw blurRad="38100" dist="38100" dir="2700000" algn="tl">
                    <a:srgbClr val="000000">
                      <a:alpha val="43137"/>
                    </a:srgbClr>
                  </a:outerShdw>
                </a:effectLst>
              </a:rPr>
              <a:t>Customer-Centric</a:t>
            </a:r>
            <a:endParaRPr lang="en-US" b="1" i="1" dirty="0">
              <a:solidFill>
                <a:schemeClr val="tx2">
                  <a:lumMod val="75000"/>
                </a:schemeClr>
              </a:solidFill>
              <a:effectLst>
                <a:outerShdw blurRad="38100" dist="38100" dir="2700000" algn="tl">
                  <a:srgbClr val="000000">
                    <a:alpha val="43137"/>
                  </a:srgbClr>
                </a:outerShdw>
              </a:effectLst>
            </a:endParaRPr>
          </a:p>
        </p:txBody>
      </p:sp>
      <p:sp>
        <p:nvSpPr>
          <p:cNvPr id="6" name="Title 1"/>
          <p:cNvSpPr txBox="1">
            <a:spLocks/>
          </p:cNvSpPr>
          <p:nvPr/>
        </p:nvSpPr>
        <p:spPr>
          <a:xfrm>
            <a:off x="464677" y="413747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i="1" dirty="0">
              <a:solidFill>
                <a:schemeClr val="tx2">
                  <a:lumMod val="75000"/>
                </a:schemeClr>
              </a:solidFill>
              <a:effectLst>
                <a:outerShdw blurRad="38100" dist="38100" dir="2700000" algn="tl">
                  <a:srgbClr val="000000">
                    <a:alpha val="43137"/>
                  </a:srgbClr>
                </a:outerShdw>
              </a:effectLst>
            </a:endParaRPr>
          </a:p>
        </p:txBody>
      </p:sp>
      <p:sp>
        <p:nvSpPr>
          <p:cNvPr id="7" name="Title 1"/>
          <p:cNvSpPr txBox="1">
            <a:spLocks/>
          </p:cNvSpPr>
          <p:nvPr/>
        </p:nvSpPr>
        <p:spPr>
          <a:xfrm>
            <a:off x="609600" y="388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i="1" dirty="0">
              <a:solidFill>
                <a:schemeClr val="tx2">
                  <a:lumMod val="75000"/>
                </a:schemeClr>
              </a:solidFill>
              <a:effectLst>
                <a:outerShdw blurRad="38100" dist="38100" dir="2700000" algn="tl">
                  <a:srgbClr val="000000">
                    <a:alpha val="43137"/>
                  </a:srgbClr>
                </a:outerShdw>
              </a:effectLst>
            </a:endParaRPr>
          </a:p>
        </p:txBody>
      </p:sp>
      <p:sp>
        <p:nvSpPr>
          <p:cNvPr id="5" name="Rectangle 4"/>
          <p:cNvSpPr/>
          <p:nvPr/>
        </p:nvSpPr>
        <p:spPr>
          <a:xfrm>
            <a:off x="4577443" y="4267200"/>
            <a:ext cx="4191000" cy="923330"/>
          </a:xfrm>
          <a:prstGeom prst="rect">
            <a:avLst/>
          </a:prstGeom>
        </p:spPr>
        <p:txBody>
          <a:bodyPr wrap="square">
            <a:spAutoFit/>
          </a:bodyPr>
          <a:lstStyle/>
          <a:p>
            <a:r>
              <a:rPr lang="en-US" dirty="0"/>
              <a:t>: in the middle of something </a:t>
            </a:r>
            <a:endParaRPr lang="en-US" dirty="0" smtClean="0"/>
          </a:p>
          <a:p>
            <a:r>
              <a:rPr lang="en-US" dirty="0" smtClean="0"/>
              <a:t>: </a:t>
            </a:r>
            <a:r>
              <a:rPr lang="en-US" dirty="0"/>
              <a:t>located in the center of a thing or place</a:t>
            </a:r>
          </a:p>
          <a:p>
            <a:r>
              <a:rPr lang="en-US" dirty="0"/>
              <a:t>: main or most important</a:t>
            </a:r>
            <a:endParaRPr lang="en-US" dirty="0">
              <a:effectLst/>
            </a:endParaRPr>
          </a:p>
        </p:txBody>
      </p:sp>
      <p:sp>
        <p:nvSpPr>
          <p:cNvPr id="8" name="Rectangle 7"/>
          <p:cNvSpPr/>
          <p:nvPr/>
        </p:nvSpPr>
        <p:spPr>
          <a:xfrm>
            <a:off x="457200" y="4306669"/>
            <a:ext cx="3810000" cy="646331"/>
          </a:xfrm>
          <a:prstGeom prst="rect">
            <a:avLst/>
          </a:prstGeom>
        </p:spPr>
        <p:txBody>
          <a:bodyPr wrap="square">
            <a:spAutoFit/>
          </a:bodyPr>
          <a:lstStyle/>
          <a:p>
            <a:r>
              <a:rPr lang="en-US" dirty="0" smtClean="0"/>
              <a:t>:  someone </a:t>
            </a:r>
            <a:r>
              <a:rPr lang="en-US" dirty="0"/>
              <a:t>who buys goods or services </a:t>
            </a:r>
            <a:r>
              <a:rPr lang="en-US" dirty="0" smtClean="0"/>
              <a:t>    </a:t>
            </a:r>
          </a:p>
          <a:p>
            <a:r>
              <a:rPr lang="en-US" dirty="0"/>
              <a:t> </a:t>
            </a:r>
            <a:r>
              <a:rPr lang="en-US" dirty="0" smtClean="0"/>
              <a:t>  from </a:t>
            </a:r>
            <a:r>
              <a:rPr lang="en-US" dirty="0"/>
              <a:t>a business</a:t>
            </a:r>
          </a:p>
        </p:txBody>
      </p:sp>
    </p:spTree>
    <p:extLst>
      <p:ext uri="{BB962C8B-B14F-4D97-AF65-F5344CB8AC3E}">
        <p14:creationId xmlns:p14="http://schemas.microsoft.com/office/powerpoint/2010/main" val="276012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29625"/>
            <a:ext cx="7772400" cy="584775"/>
          </a:xfrm>
          <a:prstGeom prst="rect">
            <a:avLst/>
          </a:prstGeom>
          <a:noFill/>
        </p:spPr>
        <p:txBody>
          <a:bodyPr wrap="square" rtlCol="0">
            <a:spAutoFit/>
          </a:bodyPr>
          <a:lstStyle/>
          <a:p>
            <a:pPr algn="ctr"/>
            <a:r>
              <a:rPr lang="en-US" sz="3200" b="1" dirty="0" smtClean="0"/>
              <a:t>WorkSource Oregon Greeter Competencies</a:t>
            </a:r>
            <a:endParaRPr lang="en-US" sz="3200" b="1" dirty="0"/>
          </a:p>
        </p:txBody>
      </p:sp>
      <p:sp>
        <p:nvSpPr>
          <p:cNvPr id="4" name="TextBox 3"/>
          <p:cNvSpPr txBox="1"/>
          <p:nvPr/>
        </p:nvSpPr>
        <p:spPr>
          <a:xfrm>
            <a:off x="533400" y="1208782"/>
            <a:ext cx="3962400" cy="1077218"/>
          </a:xfrm>
          <a:prstGeom prst="rect">
            <a:avLst/>
          </a:prstGeom>
          <a:noFill/>
        </p:spPr>
        <p:txBody>
          <a:bodyPr wrap="square" rtlCol="0">
            <a:spAutoFit/>
          </a:bodyPr>
          <a:lstStyle/>
          <a:p>
            <a:pPr algn="ctr"/>
            <a:r>
              <a:rPr lang="en-US" sz="1600" b="1" dirty="0" smtClean="0">
                <a:solidFill>
                  <a:schemeClr val="accent6">
                    <a:lumMod val="75000"/>
                  </a:schemeClr>
                </a:solidFill>
                <a:effectLst>
                  <a:outerShdw blurRad="38100" dist="38100" dir="2700000" algn="tl">
                    <a:srgbClr val="000000">
                      <a:alpha val="43137"/>
                    </a:srgbClr>
                  </a:outerShdw>
                </a:effectLst>
              </a:rPr>
              <a:t>Customer Focused</a:t>
            </a:r>
          </a:p>
          <a:p>
            <a:pPr marL="285750" indent="-285750">
              <a:buFont typeface="Arial" panose="020B0604020202020204" pitchFamily="34" charset="0"/>
              <a:buChar char="•"/>
            </a:pPr>
            <a:r>
              <a:rPr lang="en-US" sz="1600" dirty="0" smtClean="0"/>
              <a:t>Creates a positive customer experience</a:t>
            </a:r>
          </a:p>
          <a:p>
            <a:pPr marL="285750" indent="-285750">
              <a:buFont typeface="Arial" panose="020B0604020202020204" pitchFamily="34" charset="0"/>
              <a:buChar char="•"/>
            </a:pPr>
            <a:r>
              <a:rPr lang="en-US" sz="1600" dirty="0" smtClean="0"/>
              <a:t>Strives for customer satisfaction</a:t>
            </a:r>
          </a:p>
          <a:p>
            <a:pPr marL="285750" indent="-285750">
              <a:buFont typeface="Arial" panose="020B0604020202020204" pitchFamily="34" charset="0"/>
              <a:buChar char="•"/>
            </a:pPr>
            <a:r>
              <a:rPr lang="en-US" sz="1600" dirty="0" smtClean="0"/>
              <a:t>Delights the customer</a:t>
            </a:r>
            <a:endParaRPr lang="en-US" sz="1600" dirty="0"/>
          </a:p>
        </p:txBody>
      </p:sp>
      <p:sp>
        <p:nvSpPr>
          <p:cNvPr id="10" name="TextBox 9"/>
          <p:cNvSpPr txBox="1"/>
          <p:nvPr/>
        </p:nvSpPr>
        <p:spPr>
          <a:xfrm>
            <a:off x="533400" y="2427982"/>
            <a:ext cx="3962400" cy="1077218"/>
          </a:xfrm>
          <a:prstGeom prst="rect">
            <a:avLst/>
          </a:prstGeom>
          <a:noFill/>
        </p:spPr>
        <p:txBody>
          <a:bodyPr wrap="square" rtlCol="0">
            <a:spAutoFit/>
          </a:bodyPr>
          <a:lstStyle/>
          <a:p>
            <a:pPr algn="ctr"/>
            <a:r>
              <a:rPr lang="en-US" sz="1600" b="1" dirty="0" smtClean="0">
                <a:solidFill>
                  <a:srgbClr val="0070C0"/>
                </a:solidFill>
                <a:effectLst>
                  <a:outerShdw blurRad="38100" dist="38100" dir="2700000" algn="tl">
                    <a:srgbClr val="000000">
                      <a:alpha val="43137"/>
                    </a:srgbClr>
                  </a:outerShdw>
                </a:effectLst>
              </a:rPr>
              <a:t>Teamwork</a:t>
            </a:r>
          </a:p>
          <a:p>
            <a:pPr marL="285750" indent="-285750">
              <a:buFont typeface="Arial" panose="020B0604020202020204" pitchFamily="34" charset="0"/>
              <a:buChar char="•"/>
            </a:pPr>
            <a:r>
              <a:rPr lang="en-US" sz="1600" dirty="0" smtClean="0"/>
              <a:t>Ability to build rapport</a:t>
            </a:r>
          </a:p>
          <a:p>
            <a:pPr marL="285750" indent="-285750">
              <a:buFont typeface="Arial" panose="020B0604020202020204" pitchFamily="34" charset="0"/>
              <a:buChar char="•"/>
            </a:pPr>
            <a:r>
              <a:rPr lang="en-US" sz="1600" dirty="0" smtClean="0"/>
              <a:t>Collaborative</a:t>
            </a:r>
          </a:p>
          <a:p>
            <a:pPr marL="285750" indent="-285750">
              <a:buFont typeface="Arial" panose="020B0604020202020204" pitchFamily="34" charset="0"/>
              <a:buChar char="•"/>
            </a:pPr>
            <a:r>
              <a:rPr lang="en-US" sz="1600" dirty="0" smtClean="0"/>
              <a:t>Inclusive</a:t>
            </a:r>
            <a:endParaRPr lang="en-US" sz="1600" dirty="0"/>
          </a:p>
        </p:txBody>
      </p:sp>
      <p:sp>
        <p:nvSpPr>
          <p:cNvPr id="11" name="TextBox 10"/>
          <p:cNvSpPr txBox="1"/>
          <p:nvPr/>
        </p:nvSpPr>
        <p:spPr>
          <a:xfrm>
            <a:off x="609600" y="3647182"/>
            <a:ext cx="3962400" cy="1077218"/>
          </a:xfrm>
          <a:prstGeom prst="rect">
            <a:avLst/>
          </a:prstGeom>
          <a:noFill/>
        </p:spPr>
        <p:txBody>
          <a:bodyPr wrap="square" rtlCol="0">
            <a:spAutoFit/>
          </a:bodyPr>
          <a:lstStyle/>
          <a:p>
            <a:pPr algn="ctr"/>
            <a:r>
              <a:rPr lang="en-US" sz="1600" b="1" dirty="0" smtClean="0">
                <a:solidFill>
                  <a:schemeClr val="accent3">
                    <a:lumMod val="75000"/>
                  </a:schemeClr>
                </a:solidFill>
                <a:effectLst>
                  <a:outerShdw blurRad="38100" dist="38100" dir="2700000" algn="tl">
                    <a:srgbClr val="000000">
                      <a:alpha val="43137"/>
                    </a:srgbClr>
                  </a:outerShdw>
                </a:effectLst>
              </a:rPr>
              <a:t>Motivation</a:t>
            </a:r>
          </a:p>
          <a:p>
            <a:pPr marL="285750" indent="-285750">
              <a:buFont typeface="Arial" panose="020B0604020202020204" pitchFamily="34" charset="0"/>
              <a:buChar char="•"/>
            </a:pPr>
            <a:r>
              <a:rPr lang="en-US" sz="1600" dirty="0" smtClean="0"/>
              <a:t>Positive Attitude</a:t>
            </a:r>
          </a:p>
          <a:p>
            <a:pPr marL="285750" indent="-285750">
              <a:buFont typeface="Arial" panose="020B0604020202020204" pitchFamily="34" charset="0"/>
              <a:buChar char="•"/>
            </a:pPr>
            <a:r>
              <a:rPr lang="en-US" sz="1600" dirty="0" smtClean="0"/>
              <a:t>Self-Manager</a:t>
            </a:r>
          </a:p>
          <a:p>
            <a:pPr marL="285750" indent="-285750">
              <a:buFont typeface="Arial" panose="020B0604020202020204" pitchFamily="34" charset="0"/>
              <a:buChar char="•"/>
            </a:pPr>
            <a:r>
              <a:rPr lang="en-US" sz="1600" dirty="0" smtClean="0"/>
              <a:t>Displays energy and enthusiasm</a:t>
            </a:r>
            <a:endParaRPr lang="en-US" sz="1600" dirty="0"/>
          </a:p>
        </p:txBody>
      </p:sp>
      <p:sp>
        <p:nvSpPr>
          <p:cNvPr id="12" name="TextBox 11"/>
          <p:cNvSpPr txBox="1"/>
          <p:nvPr/>
        </p:nvSpPr>
        <p:spPr>
          <a:xfrm>
            <a:off x="4614016" y="2427982"/>
            <a:ext cx="3962400" cy="1077218"/>
          </a:xfrm>
          <a:prstGeom prst="rect">
            <a:avLst/>
          </a:prstGeom>
          <a:noFill/>
        </p:spPr>
        <p:txBody>
          <a:bodyPr wrap="square" rtlCol="0">
            <a:spAutoFit/>
          </a:bodyPr>
          <a:lstStyle/>
          <a:p>
            <a:pPr algn="ctr"/>
            <a:r>
              <a:rPr lang="en-US" sz="1600" b="1" dirty="0" smtClean="0">
                <a:solidFill>
                  <a:srgbClr val="00B0F0"/>
                </a:solidFill>
                <a:effectLst>
                  <a:outerShdw blurRad="38100" dist="38100" dir="2700000" algn="tl">
                    <a:srgbClr val="000000">
                      <a:alpha val="43137"/>
                    </a:srgbClr>
                  </a:outerShdw>
                </a:effectLst>
              </a:rPr>
              <a:t>Adaptability</a:t>
            </a:r>
          </a:p>
          <a:p>
            <a:pPr marL="285750" indent="-285750">
              <a:buFont typeface="Arial" panose="020B0604020202020204" pitchFamily="34" charset="0"/>
              <a:buChar char="•"/>
            </a:pPr>
            <a:r>
              <a:rPr lang="en-US" sz="1600" dirty="0" smtClean="0"/>
              <a:t>Adaptable to change</a:t>
            </a:r>
          </a:p>
          <a:p>
            <a:pPr marL="285750" indent="-285750">
              <a:buFont typeface="Arial" panose="020B0604020202020204" pitchFamily="34" charset="0"/>
              <a:buChar char="•"/>
            </a:pPr>
            <a:r>
              <a:rPr lang="en-US" sz="1600" dirty="0" smtClean="0"/>
              <a:t>Ability to learn quickly</a:t>
            </a:r>
          </a:p>
          <a:p>
            <a:pPr marL="285750" indent="-285750">
              <a:buFont typeface="Arial" panose="020B0604020202020204" pitchFamily="34" charset="0"/>
              <a:buChar char="•"/>
            </a:pPr>
            <a:r>
              <a:rPr lang="en-US" sz="1600" dirty="0" smtClean="0"/>
              <a:t>Promotes continuous improvement</a:t>
            </a:r>
            <a:endParaRPr lang="en-US" sz="1600" dirty="0"/>
          </a:p>
        </p:txBody>
      </p:sp>
      <p:sp>
        <p:nvSpPr>
          <p:cNvPr id="13" name="TextBox 12"/>
          <p:cNvSpPr txBox="1"/>
          <p:nvPr/>
        </p:nvSpPr>
        <p:spPr>
          <a:xfrm>
            <a:off x="609600" y="4866382"/>
            <a:ext cx="3962400" cy="1077218"/>
          </a:xfrm>
          <a:prstGeom prst="rect">
            <a:avLst/>
          </a:prstGeom>
          <a:noFill/>
        </p:spPr>
        <p:txBody>
          <a:bodyPr wrap="square" rtlCol="0">
            <a:spAutoFit/>
          </a:bodyPr>
          <a:lstStyle/>
          <a:p>
            <a:pPr algn="ctr"/>
            <a:r>
              <a:rPr lang="en-US" sz="1600" b="1" dirty="0" smtClean="0">
                <a:solidFill>
                  <a:srgbClr val="7030A0"/>
                </a:solidFill>
                <a:effectLst>
                  <a:outerShdw blurRad="38100" dist="38100" dir="2700000" algn="tl">
                    <a:srgbClr val="000000">
                      <a:alpha val="43137"/>
                    </a:srgbClr>
                  </a:outerShdw>
                </a:effectLst>
              </a:rPr>
              <a:t>Personal Responsibility</a:t>
            </a:r>
          </a:p>
          <a:p>
            <a:pPr marL="285750" indent="-285750">
              <a:buFont typeface="Arial" panose="020B0604020202020204" pitchFamily="34" charset="0"/>
              <a:buChar char="•"/>
            </a:pPr>
            <a:r>
              <a:rPr lang="en-US" sz="1600" dirty="0" smtClean="0"/>
              <a:t>Possess interpersonal skills</a:t>
            </a:r>
          </a:p>
          <a:p>
            <a:pPr marL="285750" indent="-285750">
              <a:buFont typeface="Arial" panose="020B0604020202020204" pitchFamily="34" charset="0"/>
              <a:buChar char="•"/>
            </a:pPr>
            <a:r>
              <a:rPr lang="en-US" sz="1600" dirty="0" smtClean="0"/>
              <a:t>Presents oneself professionally</a:t>
            </a:r>
          </a:p>
          <a:p>
            <a:pPr marL="285750" indent="-285750">
              <a:buFont typeface="Arial" panose="020B0604020202020204" pitchFamily="34" charset="0"/>
              <a:buChar char="•"/>
            </a:pPr>
            <a:r>
              <a:rPr lang="en-US" sz="1600" dirty="0" smtClean="0"/>
              <a:t>Knows when to use humor</a:t>
            </a:r>
            <a:endParaRPr lang="en-US" sz="1600" dirty="0"/>
          </a:p>
        </p:txBody>
      </p:sp>
      <p:sp>
        <p:nvSpPr>
          <p:cNvPr id="14" name="TextBox 13"/>
          <p:cNvSpPr txBox="1"/>
          <p:nvPr/>
        </p:nvSpPr>
        <p:spPr>
          <a:xfrm>
            <a:off x="4699101" y="1219200"/>
            <a:ext cx="3682899" cy="830997"/>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Decision Making</a:t>
            </a:r>
          </a:p>
          <a:p>
            <a:pPr marL="285750" indent="-285750">
              <a:buFont typeface="Arial" panose="020B0604020202020204" pitchFamily="34" charset="0"/>
              <a:buChar char="•"/>
            </a:pPr>
            <a:r>
              <a:rPr lang="en-US" sz="1600" dirty="0" smtClean="0"/>
              <a:t>Critical thinking skills</a:t>
            </a:r>
          </a:p>
          <a:p>
            <a:pPr marL="285750" indent="-285750">
              <a:buFont typeface="Arial" panose="020B0604020202020204" pitchFamily="34" charset="0"/>
              <a:buChar char="•"/>
            </a:pPr>
            <a:r>
              <a:rPr lang="en-US" sz="1600" dirty="0" smtClean="0"/>
              <a:t>Problem solving skills</a:t>
            </a:r>
          </a:p>
        </p:txBody>
      </p:sp>
      <p:sp>
        <p:nvSpPr>
          <p:cNvPr id="15" name="TextBox 14"/>
          <p:cNvSpPr txBox="1"/>
          <p:nvPr/>
        </p:nvSpPr>
        <p:spPr>
          <a:xfrm>
            <a:off x="4732233" y="3581400"/>
            <a:ext cx="3725967" cy="1077218"/>
          </a:xfrm>
          <a:prstGeom prst="rect">
            <a:avLst/>
          </a:prstGeom>
          <a:noFill/>
        </p:spPr>
        <p:txBody>
          <a:bodyPr wrap="square" rtlCol="0">
            <a:spAutoFit/>
          </a:bodyPr>
          <a:lstStyle/>
          <a:p>
            <a:pPr algn="ctr"/>
            <a:r>
              <a:rPr lang="en-US" sz="1600" b="1" dirty="0" smtClean="0">
                <a:solidFill>
                  <a:srgbClr val="E806C8"/>
                </a:solidFill>
                <a:effectLst>
                  <a:outerShdw blurRad="38100" dist="38100" dir="2700000" algn="tl">
                    <a:srgbClr val="000000">
                      <a:alpha val="43137"/>
                    </a:srgbClr>
                  </a:outerShdw>
                </a:effectLst>
              </a:rPr>
              <a:t>Communication</a:t>
            </a:r>
          </a:p>
          <a:p>
            <a:pPr marL="285750" indent="-285750">
              <a:buFont typeface="Arial" panose="020B0604020202020204" pitchFamily="34" charset="0"/>
              <a:buChar char="•"/>
            </a:pPr>
            <a:r>
              <a:rPr lang="en-US" sz="1600" dirty="0" smtClean="0"/>
              <a:t>Active and Effective Listening skills</a:t>
            </a:r>
          </a:p>
          <a:p>
            <a:pPr marL="285750" indent="-285750">
              <a:buFont typeface="Arial" panose="020B0604020202020204" pitchFamily="34" charset="0"/>
              <a:buChar char="•"/>
            </a:pPr>
            <a:r>
              <a:rPr lang="en-US" sz="1600" dirty="0" smtClean="0"/>
              <a:t>Ability to influence others</a:t>
            </a:r>
          </a:p>
          <a:p>
            <a:pPr marL="285750" indent="-285750">
              <a:buFont typeface="Arial" panose="020B0604020202020204" pitchFamily="34" charset="0"/>
              <a:buChar char="•"/>
            </a:pPr>
            <a:r>
              <a:rPr lang="en-US" sz="1600" dirty="0" smtClean="0"/>
              <a:t>Excellent communication skills</a:t>
            </a:r>
            <a:endParaRPr lang="en-US" sz="1600" dirty="0"/>
          </a:p>
        </p:txBody>
      </p:sp>
      <p:sp>
        <p:nvSpPr>
          <p:cNvPr id="16" name="TextBox 15"/>
          <p:cNvSpPr txBox="1"/>
          <p:nvPr/>
        </p:nvSpPr>
        <p:spPr>
          <a:xfrm>
            <a:off x="4648200" y="4876800"/>
            <a:ext cx="3962400" cy="830997"/>
          </a:xfrm>
          <a:prstGeom prst="rect">
            <a:avLst/>
          </a:prstGeom>
          <a:noFill/>
        </p:spPr>
        <p:txBody>
          <a:bodyPr wrap="square" rtlCol="0">
            <a:spAutoFit/>
          </a:bodyPr>
          <a:lstStyle/>
          <a:p>
            <a:pPr algn="ctr"/>
            <a:r>
              <a:rPr lang="en-US" sz="1600" b="1" dirty="0" smtClean="0">
                <a:solidFill>
                  <a:srgbClr val="EC0223"/>
                </a:solidFill>
                <a:effectLst>
                  <a:outerShdw blurRad="38100" dist="38100" dir="2700000" algn="tl">
                    <a:srgbClr val="000000">
                      <a:alpha val="43137"/>
                    </a:srgbClr>
                  </a:outerShdw>
                </a:effectLst>
              </a:rPr>
              <a:t>Integrity</a:t>
            </a:r>
          </a:p>
          <a:p>
            <a:pPr marL="285750" indent="-285750">
              <a:buFont typeface="Arial" panose="020B0604020202020204" pitchFamily="34" charset="0"/>
              <a:buChar char="•"/>
            </a:pPr>
            <a:r>
              <a:rPr lang="en-US" sz="1600" dirty="0" smtClean="0"/>
              <a:t>Respectful of others</a:t>
            </a:r>
          </a:p>
          <a:p>
            <a:pPr marL="285750" indent="-285750">
              <a:buFont typeface="Arial" panose="020B0604020202020204" pitchFamily="34" charset="0"/>
              <a:buChar char="•"/>
            </a:pPr>
            <a:r>
              <a:rPr lang="en-US" sz="1600" dirty="0" smtClean="0"/>
              <a:t>Maintains sensitive information</a:t>
            </a:r>
            <a:endParaRPr lang="en-US" sz="1600" dirty="0"/>
          </a:p>
        </p:txBody>
      </p:sp>
      <p:sp>
        <p:nvSpPr>
          <p:cNvPr id="19" name="Flowchart: Alternate Process 18"/>
          <p:cNvSpPr/>
          <p:nvPr/>
        </p:nvSpPr>
        <p:spPr>
          <a:xfrm>
            <a:off x="540657" y="3656439"/>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Alternate Process 19"/>
          <p:cNvSpPr/>
          <p:nvPr/>
        </p:nvSpPr>
        <p:spPr>
          <a:xfrm>
            <a:off x="540657" y="4865405"/>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Alternate Process 21"/>
          <p:cNvSpPr/>
          <p:nvPr/>
        </p:nvSpPr>
        <p:spPr>
          <a:xfrm>
            <a:off x="4648200" y="1207805"/>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Alternate Process 22"/>
          <p:cNvSpPr/>
          <p:nvPr/>
        </p:nvSpPr>
        <p:spPr>
          <a:xfrm>
            <a:off x="4637179" y="3610429"/>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Alternate Process 23"/>
          <p:cNvSpPr/>
          <p:nvPr/>
        </p:nvSpPr>
        <p:spPr>
          <a:xfrm>
            <a:off x="4662579" y="4864428"/>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Alternate Process 25"/>
          <p:cNvSpPr/>
          <p:nvPr/>
        </p:nvSpPr>
        <p:spPr>
          <a:xfrm>
            <a:off x="533400" y="1208782"/>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Alternate Process 26"/>
          <p:cNvSpPr/>
          <p:nvPr/>
        </p:nvSpPr>
        <p:spPr>
          <a:xfrm>
            <a:off x="4637179" y="2427982"/>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Alternate Process 27"/>
          <p:cNvSpPr/>
          <p:nvPr/>
        </p:nvSpPr>
        <p:spPr>
          <a:xfrm>
            <a:off x="533400" y="2427005"/>
            <a:ext cx="3770120" cy="1078195"/>
          </a:xfrm>
          <a:prstGeom prst="flowChartAlternateProcess">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5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000" fill="hold"/>
                                        <p:tgtEl>
                                          <p:spTgt spid="28"/>
                                        </p:tgtEl>
                                        <p:attrNameLst>
                                          <p:attrName>ppt_w</p:attrName>
                                        </p:attrNameLst>
                                      </p:cBhvr>
                                      <p:tavLst>
                                        <p:tav tm="0">
                                          <p:val>
                                            <p:fltVal val="0"/>
                                          </p:val>
                                        </p:tav>
                                        <p:tav tm="100000">
                                          <p:val>
                                            <p:strVal val="#ppt_w"/>
                                          </p:val>
                                        </p:tav>
                                      </p:tavLst>
                                    </p:anim>
                                    <p:anim calcmode="lin" valueType="num">
                                      <p:cBhvr>
                                        <p:cTn id="16" dur="1000" fill="hold"/>
                                        <p:tgtEl>
                                          <p:spTgt spid="28"/>
                                        </p:tgtEl>
                                        <p:attrNameLst>
                                          <p:attrName>ppt_h</p:attrName>
                                        </p:attrNameLst>
                                      </p:cBhvr>
                                      <p:tavLst>
                                        <p:tav tm="0">
                                          <p:val>
                                            <p:fltVal val="0"/>
                                          </p:val>
                                        </p:tav>
                                        <p:tav tm="100000">
                                          <p:val>
                                            <p:strVal val="#ppt_h"/>
                                          </p:val>
                                        </p:tav>
                                      </p:tavLst>
                                    </p:anim>
                                    <p:anim calcmode="lin" valueType="num">
                                      <p:cBhvr>
                                        <p:cTn id="17" dur="1000" fill="hold"/>
                                        <p:tgtEl>
                                          <p:spTgt spid="28"/>
                                        </p:tgtEl>
                                        <p:attrNameLst>
                                          <p:attrName>style.rotation</p:attrName>
                                        </p:attrNameLst>
                                      </p:cBhvr>
                                      <p:tavLst>
                                        <p:tav tm="0">
                                          <p:val>
                                            <p:fltVal val="90"/>
                                          </p:val>
                                        </p:tav>
                                        <p:tav tm="100000">
                                          <p:val>
                                            <p:fltVal val="0"/>
                                          </p:val>
                                        </p:tav>
                                      </p:tavLst>
                                    </p:anim>
                                    <p:animEffect transition="in" filter="fade">
                                      <p:cBhvr>
                                        <p:cTn id="18" dur="1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animBg="1"/>
      <p:bldP spid="22" grpId="0" animBg="1"/>
      <p:bldP spid="23" grpId="0" animBg="1"/>
      <p:bldP spid="24"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dirty="0" smtClean="0">
                <a:effectLst>
                  <a:outerShdw blurRad="38100" dist="38100" dir="2700000" algn="tl">
                    <a:srgbClr val="000000">
                      <a:alpha val="43137"/>
                    </a:srgbClr>
                  </a:outerShdw>
                </a:effectLst>
              </a:rPr>
              <a:t>Career Services</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600" y="1295400"/>
            <a:ext cx="7924800" cy="4495800"/>
          </a:xfrm>
        </p:spPr>
        <p:txBody>
          <a:bodyPr>
            <a:normAutofit/>
          </a:bodyPr>
          <a:lstStyle/>
          <a:p>
            <a:pPr algn="l"/>
            <a:r>
              <a:rPr lang="en-US" sz="1400" dirty="0">
                <a:solidFill>
                  <a:schemeClr val="tx1"/>
                </a:solidFill>
              </a:rPr>
              <a:t>Career Services are those services that assess a person’s readiness to work and provide employment statistics information to inform career goals and opportunities for advancement in </a:t>
            </a:r>
            <a:r>
              <a:rPr lang="en-US" sz="1400" dirty="0" smtClean="0">
                <a:solidFill>
                  <a:schemeClr val="tx1"/>
                </a:solidFill>
              </a:rPr>
              <a:t>occupations.</a:t>
            </a:r>
          </a:p>
          <a:p>
            <a:endParaRPr lang="en-US" sz="1400" dirty="0" smtClean="0">
              <a:solidFill>
                <a:schemeClr val="tx1"/>
              </a:solidFill>
            </a:endParaRPr>
          </a:p>
          <a:p>
            <a:endParaRPr lang="en-US" sz="1400" dirty="0">
              <a:solidFill>
                <a:schemeClr val="tx1"/>
              </a:solidFill>
            </a:endParaRPr>
          </a:p>
          <a:p>
            <a:pPr algn="l"/>
            <a:r>
              <a:rPr lang="en-US" sz="1400" dirty="0">
                <a:solidFill>
                  <a:schemeClr val="tx1"/>
                </a:solidFill>
              </a:rPr>
              <a:t>Career </a:t>
            </a:r>
            <a:r>
              <a:rPr lang="en-US" sz="1400" dirty="0" smtClean="0">
                <a:solidFill>
                  <a:schemeClr val="tx1"/>
                </a:solidFill>
              </a:rPr>
              <a:t>Services </a:t>
            </a:r>
            <a:r>
              <a:rPr lang="en-US" sz="1400" dirty="0">
                <a:solidFill>
                  <a:schemeClr val="tx1"/>
                </a:solidFill>
              </a:rPr>
              <a:t>include:  </a:t>
            </a:r>
            <a:endParaRPr lang="en-US" sz="1400" dirty="0" smtClean="0">
              <a:solidFill>
                <a:schemeClr val="tx1"/>
              </a:solidFill>
            </a:endParaRPr>
          </a:p>
          <a:p>
            <a:pPr marL="914400" lvl="1" indent="-457200" algn="l">
              <a:buFont typeface="Arial" panose="020B0604020202020204" pitchFamily="34" charset="0"/>
              <a:buChar char="•"/>
            </a:pPr>
            <a:r>
              <a:rPr lang="en-US" sz="1400" dirty="0" smtClean="0">
                <a:solidFill>
                  <a:schemeClr val="tx1"/>
                </a:solidFill>
              </a:rPr>
              <a:t>Management of work-ready talent pools</a:t>
            </a:r>
          </a:p>
          <a:p>
            <a:pPr marL="914400" lvl="1" indent="-457200" algn="l">
              <a:buFont typeface="Arial" panose="020B0604020202020204" pitchFamily="34" charset="0"/>
              <a:buChar char="•"/>
            </a:pPr>
            <a:r>
              <a:rPr lang="en-US" sz="1400" dirty="0" smtClean="0">
                <a:solidFill>
                  <a:schemeClr val="tx1"/>
                </a:solidFill>
              </a:rPr>
              <a:t>Job Search </a:t>
            </a:r>
          </a:p>
          <a:p>
            <a:pPr marL="914400" lvl="1" indent="-457200" algn="l">
              <a:buFont typeface="Arial" panose="020B0604020202020204" pitchFamily="34" charset="0"/>
              <a:buChar char="•"/>
            </a:pPr>
            <a:r>
              <a:rPr lang="en-US" sz="1400" dirty="0">
                <a:solidFill>
                  <a:schemeClr val="tx1"/>
                </a:solidFill>
              </a:rPr>
              <a:t>P</a:t>
            </a:r>
            <a:r>
              <a:rPr lang="en-US" sz="1400" dirty="0" smtClean="0">
                <a:solidFill>
                  <a:schemeClr val="tx1"/>
                </a:solidFill>
              </a:rPr>
              <a:t>lacement Assistance</a:t>
            </a:r>
          </a:p>
          <a:p>
            <a:pPr marL="914400" lvl="1" indent="-457200" algn="l">
              <a:buFont typeface="Arial" panose="020B0604020202020204" pitchFamily="34" charset="0"/>
              <a:buChar char="•"/>
            </a:pPr>
            <a:r>
              <a:rPr lang="en-US" sz="1400" dirty="0" smtClean="0">
                <a:solidFill>
                  <a:schemeClr val="tx1"/>
                </a:solidFill>
              </a:rPr>
              <a:t>Skill Validation</a:t>
            </a:r>
          </a:p>
          <a:p>
            <a:pPr marL="914400" lvl="1" indent="-457200" algn="l">
              <a:buFont typeface="Arial" panose="020B0604020202020204" pitchFamily="34" charset="0"/>
              <a:buChar char="•"/>
            </a:pPr>
            <a:r>
              <a:rPr lang="en-US" sz="1400" dirty="0">
                <a:solidFill>
                  <a:schemeClr val="tx1"/>
                </a:solidFill>
              </a:rPr>
              <a:t>C</a:t>
            </a:r>
            <a:r>
              <a:rPr lang="en-US" sz="1400" dirty="0" smtClean="0">
                <a:solidFill>
                  <a:schemeClr val="tx1"/>
                </a:solidFill>
              </a:rPr>
              <a:t>areer Counseling </a:t>
            </a:r>
          </a:p>
          <a:p>
            <a:pPr marL="914400" lvl="1" indent="-457200" algn="l">
              <a:buFont typeface="Arial" panose="020B0604020202020204" pitchFamily="34" charset="0"/>
              <a:buChar char="•"/>
            </a:pPr>
            <a:r>
              <a:rPr lang="en-US" sz="1400" dirty="0" smtClean="0">
                <a:solidFill>
                  <a:schemeClr val="tx1"/>
                </a:solidFill>
              </a:rPr>
              <a:t>Provision </a:t>
            </a:r>
            <a:r>
              <a:rPr lang="en-US" sz="1400" dirty="0">
                <a:solidFill>
                  <a:schemeClr val="tx1"/>
                </a:solidFill>
              </a:rPr>
              <a:t>of information on in-demand industry sectors and </a:t>
            </a:r>
            <a:r>
              <a:rPr lang="en-US" sz="1400" dirty="0" smtClean="0">
                <a:solidFill>
                  <a:schemeClr val="tx1"/>
                </a:solidFill>
              </a:rPr>
              <a:t>occupations </a:t>
            </a:r>
          </a:p>
          <a:p>
            <a:pPr marL="914400" lvl="1" indent="-457200" algn="l">
              <a:buFont typeface="Arial" panose="020B0604020202020204" pitchFamily="34" charset="0"/>
              <a:buChar char="•"/>
            </a:pPr>
            <a:r>
              <a:rPr lang="en-US" sz="1400" dirty="0" smtClean="0">
                <a:solidFill>
                  <a:schemeClr val="tx1"/>
                </a:solidFill>
              </a:rPr>
              <a:t>Provision </a:t>
            </a:r>
            <a:r>
              <a:rPr lang="en-US" sz="1400" dirty="0">
                <a:solidFill>
                  <a:schemeClr val="tx1"/>
                </a:solidFill>
              </a:rPr>
              <a:t>of information on non-traditional </a:t>
            </a:r>
            <a:r>
              <a:rPr lang="en-US" sz="1400" dirty="0" smtClean="0">
                <a:solidFill>
                  <a:schemeClr val="tx1"/>
                </a:solidFill>
              </a:rPr>
              <a:t>employment</a:t>
            </a:r>
          </a:p>
          <a:p>
            <a:pPr marL="914400" lvl="1" indent="-457200" algn="l">
              <a:buFont typeface="Arial" panose="020B0604020202020204" pitchFamily="34" charset="0"/>
              <a:buChar char="•"/>
            </a:pPr>
            <a:r>
              <a:rPr lang="en-US" sz="1400" dirty="0" smtClean="0">
                <a:solidFill>
                  <a:schemeClr val="tx1"/>
                </a:solidFill>
              </a:rPr>
              <a:t>Feedback mechanism to evaluate the quality of candidates referred to business</a:t>
            </a:r>
          </a:p>
          <a:p>
            <a:pPr algn="l"/>
            <a:endParaRPr lang="en-US" sz="1400" dirty="0" smtClean="0">
              <a:solidFill>
                <a:schemeClr val="tx1"/>
              </a:solidFill>
            </a:endParaRPr>
          </a:p>
          <a:p>
            <a:pPr algn="l"/>
            <a:endParaRPr lang="en-US" sz="1400" dirty="0">
              <a:solidFill>
                <a:schemeClr val="tx1"/>
              </a:solidFill>
            </a:endParaRPr>
          </a:p>
          <a:p>
            <a:pPr algn="l"/>
            <a:r>
              <a:rPr lang="en-US" sz="1400" dirty="0" smtClean="0">
                <a:solidFill>
                  <a:schemeClr val="tx1"/>
                </a:solidFill>
              </a:rPr>
              <a:t>Effective </a:t>
            </a:r>
            <a:r>
              <a:rPr lang="en-US" sz="1400" dirty="0">
                <a:solidFill>
                  <a:schemeClr val="tx1"/>
                </a:solidFill>
              </a:rPr>
              <a:t>Career Services rely on assessment, development of a focused Individual Employment Plan (IEP), career planning and skills validation. </a:t>
            </a: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8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dirty="0" smtClean="0">
                <a:effectLst>
                  <a:outerShdw blurRad="38100" dist="38100" dir="2700000" algn="tl">
                    <a:srgbClr val="000000">
                      <a:alpha val="43137"/>
                    </a:srgbClr>
                  </a:outerShdw>
                </a:effectLst>
              </a:rPr>
              <a:t>Training Services</a:t>
            </a:r>
            <a:endParaRPr lang="en-US" sz="3600" b="1" dirty="0">
              <a:effectLst>
                <a:outerShdw blurRad="38100" dist="38100" dir="2700000" algn="tl">
                  <a:srgbClr val="000000">
                    <a:alpha val="43137"/>
                  </a:srgbClr>
                </a:outerShdw>
              </a:effectLst>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457200" y="1066800"/>
            <a:ext cx="7924800" cy="502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00" dirty="0">
                <a:solidFill>
                  <a:schemeClr val="tx1"/>
                </a:solidFill>
              </a:rPr>
              <a:t>Individuals determined to be in need of training to obtain or retain employment that leads to economic self-sufficiency or wages comparable to or higher than wages from previous employment may be eligible to receive Training Services. </a:t>
            </a:r>
            <a:endParaRPr lang="en-US" sz="1400" dirty="0" smtClean="0">
              <a:solidFill>
                <a:schemeClr val="tx1"/>
              </a:solidFill>
            </a:endParaRPr>
          </a:p>
          <a:p>
            <a:pPr algn="l"/>
            <a:endParaRPr lang="en-US" sz="1400" b="1" dirty="0">
              <a:solidFill>
                <a:schemeClr val="tx1"/>
              </a:solidFill>
            </a:endParaRPr>
          </a:p>
          <a:p>
            <a:pPr algn="l"/>
            <a:r>
              <a:rPr lang="en-US" sz="1400" b="1" dirty="0" smtClean="0">
                <a:solidFill>
                  <a:schemeClr val="tx1"/>
                </a:solidFill>
              </a:rPr>
              <a:t>Adult </a:t>
            </a:r>
            <a:r>
              <a:rPr lang="en-US" sz="1400" b="1" dirty="0">
                <a:solidFill>
                  <a:schemeClr val="tx1"/>
                </a:solidFill>
              </a:rPr>
              <a:t>Education and </a:t>
            </a:r>
            <a:r>
              <a:rPr lang="en-US" sz="1400" b="1" dirty="0" smtClean="0">
                <a:solidFill>
                  <a:schemeClr val="tx1"/>
                </a:solidFill>
              </a:rPr>
              <a:t>Literacy:  </a:t>
            </a:r>
            <a:r>
              <a:rPr lang="en-US" sz="1400" dirty="0" smtClean="0">
                <a:solidFill>
                  <a:schemeClr val="tx1"/>
                </a:solidFill>
              </a:rPr>
              <a:t>Activities </a:t>
            </a:r>
            <a:r>
              <a:rPr lang="en-US" sz="1400" dirty="0">
                <a:solidFill>
                  <a:schemeClr val="tx1"/>
                </a:solidFill>
              </a:rPr>
              <a:t>of English language acquisition, integrated education and training programs, and workforce preparation activities (as defined under Title II) will be available through WSO centers</a:t>
            </a:r>
            <a:r>
              <a:rPr lang="en-US" sz="1400" dirty="0" smtClean="0">
                <a:solidFill>
                  <a:schemeClr val="tx1"/>
                </a:solidFill>
              </a:rPr>
              <a:t>.</a:t>
            </a:r>
            <a:endParaRPr lang="en-US" sz="1400" dirty="0">
              <a:solidFill>
                <a:schemeClr val="tx1"/>
              </a:solidFill>
            </a:endParaRPr>
          </a:p>
          <a:p>
            <a:pPr algn="l"/>
            <a:r>
              <a:rPr lang="en-US" sz="1400" dirty="0">
                <a:solidFill>
                  <a:schemeClr val="tx1"/>
                </a:solidFill>
              </a:rPr>
              <a:t> </a:t>
            </a:r>
            <a:endParaRPr lang="en-US" sz="1400" dirty="0" smtClean="0">
              <a:solidFill>
                <a:schemeClr val="tx1"/>
              </a:solidFill>
            </a:endParaRPr>
          </a:p>
          <a:p>
            <a:pPr algn="l"/>
            <a:r>
              <a:rPr lang="en-US" sz="1400" b="1" dirty="0" smtClean="0">
                <a:solidFill>
                  <a:schemeClr val="tx1"/>
                </a:solidFill>
              </a:rPr>
              <a:t>Talent Development:  </a:t>
            </a:r>
            <a:r>
              <a:rPr lang="en-US" sz="1400" dirty="0" smtClean="0">
                <a:solidFill>
                  <a:schemeClr val="tx1"/>
                </a:solidFill>
              </a:rPr>
              <a:t>Talent </a:t>
            </a:r>
            <a:r>
              <a:rPr lang="en-US" sz="1400" dirty="0">
                <a:solidFill>
                  <a:schemeClr val="tx1"/>
                </a:solidFill>
              </a:rPr>
              <a:t>Development increases capacity for someone to learn and/or demonstrate work-related skills.  All centers will offer staff-assisted talent development workshops to teach essential skills for work readiness including (at a minimum):  résumé development, basic computer skills, interviewing skills, networking/social media use, and soft skills. </a:t>
            </a:r>
            <a:endParaRPr lang="en-US" sz="1400" dirty="0" smtClean="0">
              <a:solidFill>
                <a:schemeClr val="tx1"/>
              </a:solidFill>
            </a:endParaRPr>
          </a:p>
          <a:p>
            <a:pPr algn="l"/>
            <a:endParaRPr lang="en-US" sz="1400" dirty="0" smtClean="0">
              <a:solidFill>
                <a:schemeClr val="tx1"/>
              </a:solidFill>
            </a:endParaRPr>
          </a:p>
          <a:p>
            <a:pPr algn="l"/>
            <a:r>
              <a:rPr lang="en-US" sz="1400" b="1" dirty="0" smtClean="0">
                <a:solidFill>
                  <a:schemeClr val="tx1"/>
                </a:solidFill>
              </a:rPr>
              <a:t>Skill Development:  </a:t>
            </a:r>
            <a:r>
              <a:rPr lang="en-US" sz="1400" dirty="0" smtClean="0">
                <a:solidFill>
                  <a:schemeClr val="tx1"/>
                </a:solidFill>
              </a:rPr>
              <a:t>Though </a:t>
            </a:r>
            <a:r>
              <a:rPr lang="en-US" sz="1400" dirty="0">
                <a:solidFill>
                  <a:schemeClr val="tx1"/>
                </a:solidFill>
              </a:rPr>
              <a:t>types and amounts may vary, all local areas will provide skill development based on structured, written curriculum designed to address gaps, develop new skills and advance toward attainment of industry-recognized and post-secondary credentials</a:t>
            </a:r>
            <a:r>
              <a:rPr lang="en-US" sz="1400" dirty="0" smtClean="0">
                <a:solidFill>
                  <a:schemeClr val="tx1"/>
                </a:solidFill>
              </a:rPr>
              <a:t>. </a:t>
            </a:r>
            <a:r>
              <a:rPr lang="en-US" sz="1400" b="1" dirty="0">
                <a:solidFill>
                  <a:schemeClr val="tx1"/>
                </a:solidFill>
              </a:rPr>
              <a:t> </a:t>
            </a:r>
            <a:endParaRPr lang="en-US" sz="1400" b="1" dirty="0" smtClean="0">
              <a:solidFill>
                <a:schemeClr val="tx1"/>
              </a:solidFill>
            </a:endParaRPr>
          </a:p>
          <a:p>
            <a:pPr algn="l"/>
            <a:endParaRPr lang="en-US" sz="1400" dirty="0" smtClean="0">
              <a:solidFill>
                <a:schemeClr val="tx1"/>
              </a:solidFill>
            </a:endParaRPr>
          </a:p>
          <a:p>
            <a:pPr algn="l"/>
            <a:r>
              <a:rPr lang="en-US" sz="1400" b="1" dirty="0" smtClean="0">
                <a:solidFill>
                  <a:schemeClr val="tx1"/>
                </a:solidFill>
              </a:rPr>
              <a:t>Work-Based Learning:  </a:t>
            </a:r>
            <a:r>
              <a:rPr lang="en-US" sz="1400" dirty="0" smtClean="0">
                <a:solidFill>
                  <a:schemeClr val="tx1"/>
                </a:solidFill>
              </a:rPr>
              <a:t>Work-Based </a:t>
            </a:r>
            <a:r>
              <a:rPr lang="en-US" sz="1400" dirty="0">
                <a:solidFill>
                  <a:schemeClr val="tx1"/>
                </a:solidFill>
              </a:rPr>
              <a:t>Learning includes On-the-Job Training (OJT), apprenticeship, and work experiences and internships that are linked to careers.  Work-Based Learning services may also include job shadows, volunteer opportunities, and career exploration to help customers develop skills, experience and/or exposure to careers or industries based on their interests and competencies</a:t>
            </a:r>
            <a:r>
              <a:rPr lang="en-US" sz="1400" dirty="0" smtClean="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577786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dirty="0" smtClean="0">
                <a:effectLst>
                  <a:outerShdw blurRad="38100" dist="38100" dir="2700000" algn="tl">
                    <a:srgbClr val="000000">
                      <a:alpha val="43137"/>
                    </a:srgbClr>
                  </a:outerShdw>
                </a:effectLst>
              </a:rPr>
              <a:t>Core Talent Development Workshops</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1828800"/>
            <a:ext cx="7467600" cy="2819400"/>
          </a:xfrm>
        </p:spPr>
        <p:txBody>
          <a:bodyPr>
            <a:noAutofit/>
          </a:bodyPr>
          <a:lstStyle/>
          <a:p>
            <a:r>
              <a:rPr lang="en-US" sz="1800" dirty="0">
                <a:solidFill>
                  <a:schemeClr val="tx1"/>
                </a:solidFill>
              </a:rPr>
              <a:t>All centers will offer staff-assisted talent development workshops to teach essential skills for work readiness including (at a minimum):  </a:t>
            </a:r>
            <a:endParaRPr lang="en-US" sz="1800" dirty="0" smtClean="0">
              <a:solidFill>
                <a:schemeClr val="tx1"/>
              </a:solidFill>
            </a:endParaRPr>
          </a:p>
          <a:p>
            <a:endParaRPr lang="en-US" sz="1800" dirty="0" smtClean="0">
              <a:solidFill>
                <a:schemeClr val="tx1"/>
              </a:solidFill>
            </a:endParaRPr>
          </a:p>
          <a:p>
            <a:pPr marL="1657350" lvl="3" indent="-285750" algn="l">
              <a:buFont typeface="Arial" panose="020B0604020202020204" pitchFamily="34" charset="0"/>
              <a:buChar char="•"/>
            </a:pPr>
            <a:r>
              <a:rPr lang="en-US" dirty="0" smtClean="0">
                <a:solidFill>
                  <a:schemeClr val="tx1"/>
                </a:solidFill>
              </a:rPr>
              <a:t>Résumé Development</a:t>
            </a:r>
          </a:p>
          <a:p>
            <a:pPr marL="1657350" lvl="3" indent="-285750" algn="l">
              <a:buFont typeface="Arial" panose="020B0604020202020204" pitchFamily="34" charset="0"/>
              <a:buChar char="•"/>
            </a:pPr>
            <a:r>
              <a:rPr lang="en-US" dirty="0">
                <a:solidFill>
                  <a:schemeClr val="tx1"/>
                </a:solidFill>
              </a:rPr>
              <a:t>B</a:t>
            </a:r>
            <a:r>
              <a:rPr lang="en-US" dirty="0" smtClean="0">
                <a:solidFill>
                  <a:schemeClr val="tx1"/>
                </a:solidFill>
              </a:rPr>
              <a:t>asic Computer </a:t>
            </a:r>
            <a:r>
              <a:rPr lang="en-US" dirty="0">
                <a:solidFill>
                  <a:schemeClr val="tx1"/>
                </a:solidFill>
              </a:rPr>
              <a:t>S</a:t>
            </a:r>
            <a:r>
              <a:rPr lang="en-US" dirty="0" smtClean="0">
                <a:solidFill>
                  <a:schemeClr val="tx1"/>
                </a:solidFill>
              </a:rPr>
              <a:t>kills</a:t>
            </a:r>
          </a:p>
          <a:p>
            <a:pPr marL="1657350" lvl="3" indent="-285750" algn="l">
              <a:buFont typeface="Arial" panose="020B0604020202020204" pitchFamily="34" charset="0"/>
              <a:buChar char="•"/>
            </a:pPr>
            <a:r>
              <a:rPr lang="en-US" dirty="0" smtClean="0">
                <a:solidFill>
                  <a:schemeClr val="tx1"/>
                </a:solidFill>
              </a:rPr>
              <a:t>Interviewing Skills</a:t>
            </a:r>
          </a:p>
          <a:p>
            <a:pPr marL="1657350" lvl="3" indent="-285750" algn="l">
              <a:buFont typeface="Arial" panose="020B0604020202020204" pitchFamily="34" charset="0"/>
              <a:buChar char="•"/>
            </a:pPr>
            <a:r>
              <a:rPr lang="en-US" dirty="0" smtClean="0">
                <a:solidFill>
                  <a:schemeClr val="tx1"/>
                </a:solidFill>
              </a:rPr>
              <a:t>Networking &amp; Social Media</a:t>
            </a:r>
          </a:p>
          <a:p>
            <a:pPr marL="1657350" lvl="3" indent="-285750" algn="l">
              <a:buFont typeface="Arial" panose="020B0604020202020204" pitchFamily="34" charset="0"/>
              <a:buChar char="•"/>
            </a:pPr>
            <a:r>
              <a:rPr lang="en-US" dirty="0">
                <a:solidFill>
                  <a:schemeClr val="tx1"/>
                </a:solidFill>
              </a:rPr>
              <a:t>S</a:t>
            </a:r>
            <a:r>
              <a:rPr lang="en-US" dirty="0" smtClean="0">
                <a:solidFill>
                  <a:schemeClr val="tx1"/>
                </a:solidFill>
              </a:rPr>
              <a:t>oft </a:t>
            </a:r>
            <a:r>
              <a:rPr lang="en-US" dirty="0">
                <a:solidFill>
                  <a:schemeClr val="tx1"/>
                </a:solidFill>
              </a:rPr>
              <a:t>S</a:t>
            </a:r>
            <a:r>
              <a:rPr lang="en-US" dirty="0" smtClean="0">
                <a:solidFill>
                  <a:schemeClr val="tx1"/>
                </a:solidFill>
              </a:rPr>
              <a:t>kills</a:t>
            </a:r>
            <a:endParaRPr lang="en-US" dirty="0">
              <a:solidFill>
                <a:schemeClr val="tx1"/>
              </a:solidFill>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70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dirty="0" smtClean="0">
                <a:effectLst>
                  <a:outerShdw blurRad="38100" dist="38100" dir="2700000" algn="tl">
                    <a:srgbClr val="000000">
                      <a:alpha val="43137"/>
                    </a:srgbClr>
                  </a:outerShdw>
                </a:effectLst>
              </a:rPr>
              <a:t>Business Services</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1295400"/>
            <a:ext cx="8077200" cy="4648200"/>
          </a:xfrm>
        </p:spPr>
        <p:txBody>
          <a:bodyPr>
            <a:noAutofit/>
          </a:bodyPr>
          <a:lstStyle/>
          <a:p>
            <a:r>
              <a:rPr lang="en-US" sz="1400" dirty="0" smtClean="0">
                <a:solidFill>
                  <a:schemeClr val="tx1"/>
                </a:solidFill>
              </a:rPr>
              <a:t>The </a:t>
            </a:r>
            <a:r>
              <a:rPr lang="en-US" sz="1400" dirty="0">
                <a:solidFill>
                  <a:schemeClr val="tx1"/>
                </a:solidFill>
              </a:rPr>
              <a:t>most important Business Service WSO provides is connecting employers to qualified candidates. </a:t>
            </a:r>
            <a:r>
              <a:rPr lang="en-US" sz="1400" dirty="0" smtClean="0">
                <a:solidFill>
                  <a:schemeClr val="tx1"/>
                </a:solidFill>
              </a:rPr>
              <a:t>  </a:t>
            </a:r>
          </a:p>
          <a:p>
            <a:endParaRPr lang="en-US" sz="1400" dirty="0">
              <a:solidFill>
                <a:schemeClr val="tx1"/>
              </a:solidFill>
            </a:endParaRPr>
          </a:p>
          <a:p>
            <a:pPr algn="l"/>
            <a:r>
              <a:rPr lang="en-US" sz="1400" b="1" dirty="0" smtClean="0">
                <a:solidFill>
                  <a:schemeClr val="tx1"/>
                </a:solidFill>
              </a:rPr>
              <a:t>Recruitment Services:  </a:t>
            </a:r>
            <a:r>
              <a:rPr lang="en-US" sz="1400" dirty="0" smtClean="0">
                <a:solidFill>
                  <a:schemeClr val="tx1"/>
                </a:solidFill>
              </a:rPr>
              <a:t>Recruitment </a:t>
            </a:r>
            <a:r>
              <a:rPr lang="en-US" sz="1400" dirty="0">
                <a:solidFill>
                  <a:schemeClr val="tx1"/>
                </a:solidFill>
              </a:rPr>
              <a:t>involves attracting, selecting and referring suitable candidates to one or more jobs through multiple activities that are customized to a specific employer or occupational need.  WSO staff conducting Recruitment Services will work closely with staff providing </a:t>
            </a:r>
            <a:r>
              <a:rPr lang="en-US" sz="1400" dirty="0" smtClean="0">
                <a:solidFill>
                  <a:schemeClr val="tx1"/>
                </a:solidFill>
              </a:rPr>
              <a:t>career and training services to </a:t>
            </a:r>
            <a:r>
              <a:rPr lang="en-US" sz="1400" dirty="0">
                <a:solidFill>
                  <a:schemeClr val="tx1"/>
                </a:solidFill>
              </a:rPr>
              <a:t>access the appropriate talent pool for the position(s) being recruited.  </a:t>
            </a:r>
            <a:r>
              <a:rPr lang="en-US" sz="1400" dirty="0" smtClean="0">
                <a:solidFill>
                  <a:schemeClr val="tx1"/>
                </a:solidFill>
              </a:rPr>
              <a:t>Recruitment Services include job postings and promoting employment incentives to business.</a:t>
            </a:r>
          </a:p>
          <a:p>
            <a:pPr algn="l"/>
            <a:endParaRPr lang="en-US" sz="1400" b="1" dirty="0" smtClean="0">
              <a:solidFill>
                <a:schemeClr val="tx1"/>
              </a:solidFill>
            </a:endParaRPr>
          </a:p>
          <a:p>
            <a:pPr algn="l"/>
            <a:r>
              <a:rPr lang="en-US" sz="1400" b="1" dirty="0" smtClean="0">
                <a:solidFill>
                  <a:schemeClr val="tx1"/>
                </a:solidFill>
              </a:rPr>
              <a:t>Customized Training</a:t>
            </a:r>
            <a:r>
              <a:rPr lang="en-US" sz="1400" dirty="0" smtClean="0">
                <a:solidFill>
                  <a:schemeClr val="tx1"/>
                </a:solidFill>
              </a:rPr>
              <a:t>:  Customized </a:t>
            </a:r>
            <a:r>
              <a:rPr lang="en-US" sz="1400" dirty="0">
                <a:solidFill>
                  <a:schemeClr val="tx1"/>
                </a:solidFill>
              </a:rPr>
              <a:t>training may be provided, in alignment with local plans and available resources, to meet the specific skill needs of local employers.  The training is conducted with a commitment by an employer or group of employers to employ an individual upon successful completion of the </a:t>
            </a:r>
            <a:r>
              <a:rPr lang="en-US" sz="1400" dirty="0" smtClean="0">
                <a:solidFill>
                  <a:schemeClr val="tx1"/>
                </a:solidFill>
              </a:rPr>
              <a:t>training.</a:t>
            </a:r>
          </a:p>
          <a:p>
            <a:pPr algn="l"/>
            <a:endParaRPr lang="en-US" sz="1400" b="1" dirty="0">
              <a:solidFill>
                <a:schemeClr val="tx1"/>
              </a:solidFill>
            </a:endParaRPr>
          </a:p>
          <a:p>
            <a:pPr algn="l"/>
            <a:r>
              <a:rPr lang="en-US" sz="1400" b="1" dirty="0" smtClean="0">
                <a:solidFill>
                  <a:schemeClr val="tx1"/>
                </a:solidFill>
              </a:rPr>
              <a:t>Incumbent </a:t>
            </a:r>
            <a:r>
              <a:rPr lang="en-US" sz="1400" b="1" dirty="0">
                <a:solidFill>
                  <a:schemeClr val="tx1"/>
                </a:solidFill>
              </a:rPr>
              <a:t>Worker </a:t>
            </a:r>
            <a:r>
              <a:rPr lang="en-US" sz="1400" b="1" dirty="0" smtClean="0">
                <a:solidFill>
                  <a:schemeClr val="tx1"/>
                </a:solidFill>
              </a:rPr>
              <a:t>Training:  </a:t>
            </a:r>
            <a:r>
              <a:rPr lang="en-US" sz="1400" dirty="0" smtClean="0">
                <a:solidFill>
                  <a:schemeClr val="tx1"/>
                </a:solidFill>
              </a:rPr>
              <a:t>Local </a:t>
            </a:r>
            <a:r>
              <a:rPr lang="en-US" sz="1400" dirty="0">
                <a:solidFill>
                  <a:schemeClr val="tx1"/>
                </a:solidFill>
              </a:rPr>
              <a:t>boards may reserve funds to pay for the federal share of the cost of providing training through an incumbent worker training program. </a:t>
            </a:r>
            <a:endParaRPr lang="en-US" sz="1400" dirty="0" smtClean="0">
              <a:solidFill>
                <a:schemeClr val="tx1"/>
              </a:solidFill>
            </a:endParaRPr>
          </a:p>
          <a:p>
            <a:pPr algn="l"/>
            <a:endParaRPr lang="en-US" sz="1400" b="1" dirty="0" smtClean="0">
              <a:solidFill>
                <a:schemeClr val="tx1"/>
              </a:solidFill>
            </a:endParaRPr>
          </a:p>
          <a:p>
            <a:pPr algn="l"/>
            <a:r>
              <a:rPr lang="en-US" sz="1400" b="1" dirty="0" smtClean="0">
                <a:solidFill>
                  <a:schemeClr val="tx1"/>
                </a:solidFill>
              </a:rPr>
              <a:t>Rapid Response:  </a:t>
            </a:r>
            <a:r>
              <a:rPr lang="en-US" sz="1400" dirty="0" smtClean="0">
                <a:solidFill>
                  <a:schemeClr val="tx1"/>
                </a:solidFill>
              </a:rPr>
              <a:t>The </a:t>
            </a:r>
            <a:r>
              <a:rPr lang="en-US" sz="1400" dirty="0">
                <a:solidFill>
                  <a:schemeClr val="tx1"/>
                </a:solidFill>
              </a:rPr>
              <a:t>mission of the pre-layoff system in Oregon is to provide comprehensive information and technical assistance leading to employment of dislocated workers affected by layoff, closure </a:t>
            </a:r>
            <a:r>
              <a:rPr lang="en-US" sz="1400" dirty="0" smtClean="0">
                <a:solidFill>
                  <a:schemeClr val="tx1"/>
                </a:solidFill>
              </a:rPr>
              <a:t>and/or </a:t>
            </a:r>
            <a:r>
              <a:rPr lang="en-US" sz="1400" dirty="0">
                <a:solidFill>
                  <a:schemeClr val="tx1"/>
                </a:solidFill>
              </a:rPr>
              <a:t>disaster</a:t>
            </a:r>
            <a:r>
              <a:rPr lang="en-US" sz="1400" dirty="0" smtClean="0">
                <a:solidFill>
                  <a:schemeClr val="tx1"/>
                </a:solidFill>
              </a:rPr>
              <a:t>.  </a:t>
            </a:r>
            <a:r>
              <a:rPr lang="en-US" sz="1400" dirty="0">
                <a:solidFill>
                  <a:schemeClr val="tx1"/>
                </a:solidFill>
              </a:rPr>
              <a:t>Rapid Response activities are time-sensitive and all LLTs will develop local protocols to ensure contact with affected parties within 48 hours of receiving notice of a layoff, closure or crisis event. </a:t>
            </a:r>
          </a:p>
          <a:p>
            <a:endParaRPr lang="en-US" sz="1400" dirty="0">
              <a:solidFill>
                <a:schemeClr val="tx1"/>
              </a:solidFill>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65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1000" y="457200"/>
            <a:ext cx="8229600" cy="88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b="1" dirty="0" smtClean="0">
                <a:latin typeface="+mn-lt"/>
              </a:rPr>
              <a:t>WSO Job Seeker Customer Flow</a:t>
            </a:r>
            <a:r>
              <a:rPr lang="en-US" sz="3600" b="1" dirty="0" smtClean="0">
                <a:effectLst>
                  <a:outerShdw blurRad="38100" dist="38100" dir="2700000" algn="tl">
                    <a:srgbClr val="000000">
                      <a:alpha val="43137"/>
                    </a:srgbClr>
                  </a:outerShdw>
                </a:effectLst>
                <a:latin typeface="+mn-lt"/>
              </a:rPr>
              <a:t/>
            </a:r>
            <a:br>
              <a:rPr lang="en-US" sz="3600" b="1" dirty="0" smtClean="0">
                <a:effectLst>
                  <a:outerShdw blurRad="38100" dist="38100" dir="2700000" algn="tl">
                    <a:srgbClr val="000000">
                      <a:alpha val="43137"/>
                    </a:srgbClr>
                  </a:outerShdw>
                </a:effectLst>
                <a:latin typeface="+mn-lt"/>
              </a:rPr>
            </a:br>
            <a:endParaRPr lang="en-US" sz="1400" b="1" i="1" dirty="0">
              <a:effectLst>
                <a:outerShdw blurRad="38100" dist="38100" dir="2700000" algn="tl">
                  <a:srgbClr val="000000">
                    <a:alpha val="43137"/>
                  </a:srgbClr>
                </a:outerShdw>
              </a:effectLst>
              <a:latin typeface="+mn-lt"/>
            </a:endParaRPr>
          </a:p>
        </p:txBody>
      </p:sp>
      <p:sp>
        <p:nvSpPr>
          <p:cNvPr id="6" name="Oval 5"/>
          <p:cNvSpPr/>
          <p:nvPr/>
        </p:nvSpPr>
        <p:spPr>
          <a:xfrm>
            <a:off x="1789082" y="1822594"/>
            <a:ext cx="1289703" cy="1295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Exploratory</a:t>
            </a:r>
          </a:p>
          <a:p>
            <a:pPr algn="ctr"/>
            <a:r>
              <a:rPr lang="en-US" sz="1100" b="1" dirty="0">
                <a:solidFill>
                  <a:prstClr val="white"/>
                </a:solidFill>
              </a:rPr>
              <a:t>Service</a:t>
            </a:r>
          </a:p>
        </p:txBody>
      </p:sp>
      <p:sp>
        <p:nvSpPr>
          <p:cNvPr id="7" name="Oval 6"/>
          <p:cNvSpPr/>
          <p:nvPr/>
        </p:nvSpPr>
        <p:spPr>
          <a:xfrm>
            <a:off x="3239530" y="1827040"/>
            <a:ext cx="1289703" cy="1295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Career Service</a:t>
            </a:r>
          </a:p>
        </p:txBody>
      </p:sp>
      <p:sp>
        <p:nvSpPr>
          <p:cNvPr id="8" name="Oval 7"/>
          <p:cNvSpPr/>
          <p:nvPr/>
        </p:nvSpPr>
        <p:spPr>
          <a:xfrm>
            <a:off x="4915930" y="1827040"/>
            <a:ext cx="1289703" cy="1295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Training</a:t>
            </a:r>
          </a:p>
          <a:p>
            <a:pPr algn="ctr"/>
            <a:r>
              <a:rPr lang="en-US" sz="1100" b="1" dirty="0">
                <a:solidFill>
                  <a:prstClr val="white"/>
                </a:solidFill>
              </a:rPr>
              <a:t>Service</a:t>
            </a:r>
          </a:p>
        </p:txBody>
      </p:sp>
      <p:sp>
        <p:nvSpPr>
          <p:cNvPr id="9" name="Oval 8"/>
          <p:cNvSpPr/>
          <p:nvPr/>
        </p:nvSpPr>
        <p:spPr>
          <a:xfrm>
            <a:off x="6668530" y="1827040"/>
            <a:ext cx="1289703" cy="1295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Business</a:t>
            </a:r>
          </a:p>
          <a:p>
            <a:pPr algn="ctr"/>
            <a:r>
              <a:rPr lang="en-US" sz="1100" b="1" dirty="0">
                <a:solidFill>
                  <a:prstClr val="white"/>
                </a:solidFill>
              </a:rPr>
              <a:t>Service</a:t>
            </a:r>
          </a:p>
        </p:txBody>
      </p:sp>
      <p:cxnSp>
        <p:nvCxnSpPr>
          <p:cNvPr id="10" name="Straight Arrow Connector 9"/>
          <p:cNvCxnSpPr/>
          <p:nvPr/>
        </p:nvCxnSpPr>
        <p:spPr>
          <a:xfrm>
            <a:off x="4529233" y="2458244"/>
            <a:ext cx="40284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6364" y="1799820"/>
            <a:ext cx="791482" cy="1280577"/>
          </a:xfrm>
          <a:prstGeom prst="rect">
            <a:avLst/>
          </a:prstGeom>
          <a:solidFill>
            <a:srgbClr val="DB5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prstClr val="white"/>
                </a:solidFill>
              </a:rPr>
              <a:t>Jobseeker</a:t>
            </a:r>
          </a:p>
          <a:p>
            <a:pPr algn="ctr"/>
            <a:r>
              <a:rPr lang="en-US" sz="1050" b="1" dirty="0">
                <a:solidFill>
                  <a:prstClr val="white"/>
                </a:solidFill>
              </a:rPr>
              <a:t>Enters </a:t>
            </a:r>
          </a:p>
          <a:p>
            <a:pPr algn="ctr"/>
            <a:r>
              <a:rPr lang="en-US" sz="1050" b="1" dirty="0">
                <a:solidFill>
                  <a:prstClr val="white"/>
                </a:solidFill>
              </a:rPr>
              <a:t>WSO</a:t>
            </a:r>
          </a:p>
        </p:txBody>
      </p:sp>
      <p:sp>
        <p:nvSpPr>
          <p:cNvPr id="12" name="TextBox 11"/>
          <p:cNvSpPr txBox="1"/>
          <p:nvPr/>
        </p:nvSpPr>
        <p:spPr>
          <a:xfrm>
            <a:off x="646470" y="3323820"/>
            <a:ext cx="831376" cy="830997"/>
          </a:xfrm>
          <a:prstGeom prst="rect">
            <a:avLst/>
          </a:prstGeom>
          <a:noFill/>
        </p:spPr>
        <p:txBody>
          <a:bodyPr wrap="square" rtlCol="0">
            <a:spAutoFit/>
          </a:bodyPr>
          <a:lstStyle/>
          <a:p>
            <a:pPr algn="ctr"/>
            <a:r>
              <a:rPr lang="en-US" sz="1200" b="1" u="sng" dirty="0">
                <a:solidFill>
                  <a:prstClr val="black"/>
                </a:solidFill>
              </a:rPr>
              <a:t>G</a:t>
            </a:r>
            <a:r>
              <a:rPr lang="en-US" sz="1200" b="1" dirty="0">
                <a:solidFill>
                  <a:prstClr val="black"/>
                </a:solidFill>
              </a:rPr>
              <a:t>reet</a:t>
            </a:r>
          </a:p>
          <a:p>
            <a:pPr algn="ctr"/>
            <a:r>
              <a:rPr lang="en-US" sz="1200" b="1" u="sng" dirty="0">
                <a:solidFill>
                  <a:prstClr val="black"/>
                </a:solidFill>
              </a:rPr>
              <a:t>L</a:t>
            </a:r>
            <a:r>
              <a:rPr lang="en-US" sz="1200" b="1" dirty="0">
                <a:solidFill>
                  <a:prstClr val="black"/>
                </a:solidFill>
              </a:rPr>
              <a:t>isten</a:t>
            </a:r>
          </a:p>
          <a:p>
            <a:pPr algn="ctr"/>
            <a:r>
              <a:rPr lang="en-US" sz="1200" b="1" u="sng" dirty="0">
                <a:solidFill>
                  <a:prstClr val="black"/>
                </a:solidFill>
              </a:rPr>
              <a:t>A</a:t>
            </a:r>
            <a:r>
              <a:rPr lang="en-US" sz="1200" b="1" dirty="0">
                <a:solidFill>
                  <a:prstClr val="black"/>
                </a:solidFill>
              </a:rPr>
              <a:t>ssess</a:t>
            </a:r>
          </a:p>
          <a:p>
            <a:pPr algn="ctr"/>
            <a:r>
              <a:rPr lang="en-US" sz="1200" b="1" u="sng" dirty="0">
                <a:solidFill>
                  <a:prstClr val="black"/>
                </a:solidFill>
              </a:rPr>
              <a:t>D</a:t>
            </a:r>
            <a:r>
              <a:rPr lang="en-US" sz="1200" b="1" dirty="0">
                <a:solidFill>
                  <a:prstClr val="black"/>
                </a:solidFill>
              </a:rPr>
              <a:t>irect</a:t>
            </a:r>
          </a:p>
        </p:txBody>
      </p:sp>
      <p:sp>
        <p:nvSpPr>
          <p:cNvPr id="13" name="TextBox 12"/>
          <p:cNvSpPr txBox="1"/>
          <p:nvPr/>
        </p:nvSpPr>
        <p:spPr>
          <a:xfrm>
            <a:off x="3169744" y="3314465"/>
            <a:ext cx="1400113" cy="1015663"/>
          </a:xfrm>
          <a:prstGeom prst="rect">
            <a:avLst/>
          </a:prstGeom>
          <a:noFill/>
        </p:spPr>
        <p:txBody>
          <a:bodyPr wrap="square" rtlCol="0">
            <a:spAutoFit/>
          </a:bodyPr>
          <a:lstStyle/>
          <a:p>
            <a:pPr algn="ctr"/>
            <a:r>
              <a:rPr lang="en-US" sz="1200" b="1" dirty="0">
                <a:solidFill>
                  <a:prstClr val="black"/>
                </a:solidFill>
              </a:rPr>
              <a:t>Assessment</a:t>
            </a:r>
          </a:p>
          <a:p>
            <a:pPr algn="ctr"/>
            <a:r>
              <a:rPr lang="en-US" sz="1200" b="1" dirty="0">
                <a:solidFill>
                  <a:prstClr val="black"/>
                </a:solidFill>
              </a:rPr>
              <a:t>Career Counseling</a:t>
            </a:r>
          </a:p>
          <a:p>
            <a:pPr algn="ctr"/>
            <a:r>
              <a:rPr lang="en-US" sz="1200" b="1" dirty="0">
                <a:solidFill>
                  <a:prstClr val="black"/>
                </a:solidFill>
              </a:rPr>
              <a:t>Skills Validation</a:t>
            </a:r>
          </a:p>
          <a:p>
            <a:pPr algn="ctr"/>
            <a:r>
              <a:rPr lang="en-US" sz="1200" b="1" dirty="0">
                <a:solidFill>
                  <a:prstClr val="black"/>
                </a:solidFill>
              </a:rPr>
              <a:t>Job Search</a:t>
            </a:r>
          </a:p>
          <a:p>
            <a:pPr algn="ctr"/>
            <a:r>
              <a:rPr lang="en-US" sz="1200" b="1" dirty="0">
                <a:solidFill>
                  <a:prstClr val="black"/>
                </a:solidFill>
              </a:rPr>
              <a:t>Job Placement</a:t>
            </a:r>
          </a:p>
        </p:txBody>
      </p:sp>
      <p:sp>
        <p:nvSpPr>
          <p:cNvPr id="14" name="TextBox 13"/>
          <p:cNvSpPr txBox="1"/>
          <p:nvPr/>
        </p:nvSpPr>
        <p:spPr>
          <a:xfrm>
            <a:off x="4543825" y="3325729"/>
            <a:ext cx="2004751" cy="830997"/>
          </a:xfrm>
          <a:prstGeom prst="rect">
            <a:avLst/>
          </a:prstGeom>
          <a:noFill/>
        </p:spPr>
        <p:txBody>
          <a:bodyPr wrap="square" rtlCol="0">
            <a:spAutoFit/>
          </a:bodyPr>
          <a:lstStyle/>
          <a:p>
            <a:pPr algn="ctr"/>
            <a:r>
              <a:rPr lang="en-US" sz="1200" b="1" dirty="0">
                <a:solidFill>
                  <a:prstClr val="black"/>
                </a:solidFill>
              </a:rPr>
              <a:t>Talent Development</a:t>
            </a:r>
          </a:p>
          <a:p>
            <a:pPr algn="ctr"/>
            <a:r>
              <a:rPr lang="en-US" sz="1200" b="1" dirty="0">
                <a:solidFill>
                  <a:prstClr val="black"/>
                </a:solidFill>
              </a:rPr>
              <a:t>Adult Education/Literacy</a:t>
            </a:r>
          </a:p>
          <a:p>
            <a:pPr algn="ctr"/>
            <a:r>
              <a:rPr lang="en-US" sz="1200" b="1" dirty="0">
                <a:solidFill>
                  <a:prstClr val="black"/>
                </a:solidFill>
              </a:rPr>
              <a:t>Skill Development</a:t>
            </a:r>
          </a:p>
          <a:p>
            <a:pPr algn="ctr"/>
            <a:r>
              <a:rPr lang="en-US" sz="1200" b="1" dirty="0">
                <a:solidFill>
                  <a:prstClr val="black"/>
                </a:solidFill>
              </a:rPr>
              <a:t>Work-Based Learning</a:t>
            </a:r>
          </a:p>
        </p:txBody>
      </p:sp>
      <p:sp>
        <p:nvSpPr>
          <p:cNvPr id="15" name="TextBox 14"/>
          <p:cNvSpPr txBox="1"/>
          <p:nvPr/>
        </p:nvSpPr>
        <p:spPr>
          <a:xfrm>
            <a:off x="6296423" y="3314465"/>
            <a:ext cx="2004751" cy="1200329"/>
          </a:xfrm>
          <a:prstGeom prst="rect">
            <a:avLst/>
          </a:prstGeom>
          <a:noFill/>
        </p:spPr>
        <p:txBody>
          <a:bodyPr wrap="square" rtlCol="0">
            <a:spAutoFit/>
          </a:bodyPr>
          <a:lstStyle/>
          <a:p>
            <a:pPr algn="ctr"/>
            <a:r>
              <a:rPr lang="en-US" sz="1200" b="1" dirty="0">
                <a:solidFill>
                  <a:prstClr val="black"/>
                </a:solidFill>
              </a:rPr>
              <a:t>Recruitment Services</a:t>
            </a:r>
          </a:p>
          <a:p>
            <a:pPr algn="ctr"/>
            <a:r>
              <a:rPr lang="en-US" sz="1200" b="1" dirty="0">
                <a:solidFill>
                  <a:prstClr val="black"/>
                </a:solidFill>
              </a:rPr>
              <a:t>Job Listings</a:t>
            </a:r>
          </a:p>
          <a:p>
            <a:pPr algn="ctr"/>
            <a:r>
              <a:rPr lang="en-US" sz="1200" b="1" dirty="0">
                <a:solidFill>
                  <a:prstClr val="black"/>
                </a:solidFill>
              </a:rPr>
              <a:t>Customized Training</a:t>
            </a:r>
          </a:p>
          <a:p>
            <a:pPr algn="ctr"/>
            <a:r>
              <a:rPr lang="en-US" sz="1200" b="1" dirty="0">
                <a:solidFill>
                  <a:prstClr val="black"/>
                </a:solidFill>
              </a:rPr>
              <a:t>Incumbent Workers</a:t>
            </a:r>
          </a:p>
          <a:p>
            <a:pPr algn="ctr"/>
            <a:r>
              <a:rPr lang="en-US" sz="1200" b="1" dirty="0">
                <a:solidFill>
                  <a:prstClr val="black"/>
                </a:solidFill>
              </a:rPr>
              <a:t>Hiring Incentives</a:t>
            </a:r>
          </a:p>
          <a:p>
            <a:pPr algn="ctr"/>
            <a:r>
              <a:rPr lang="en-US" sz="1200" b="1" dirty="0">
                <a:solidFill>
                  <a:prstClr val="black"/>
                </a:solidFill>
              </a:rPr>
              <a:t>Rapid Response</a:t>
            </a:r>
          </a:p>
        </p:txBody>
      </p:sp>
      <p:cxnSp>
        <p:nvCxnSpPr>
          <p:cNvPr id="16" name="Elbow Connector 15"/>
          <p:cNvCxnSpPr>
            <a:stCxn id="11" idx="0"/>
            <a:endCxn id="8" idx="0"/>
          </p:cNvCxnSpPr>
          <p:nvPr/>
        </p:nvCxnSpPr>
        <p:spPr>
          <a:xfrm rot="16200000" flipH="1">
            <a:off x="3307833" y="-425908"/>
            <a:ext cx="27220" cy="4478677"/>
          </a:xfrm>
          <a:prstGeom prst="bentConnector3">
            <a:avLst>
              <a:gd name="adj1" fmla="val -839824"/>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529233" y="2656755"/>
            <a:ext cx="4028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7" idx="4"/>
            <a:endCxn id="9" idx="4"/>
          </p:cNvCxnSpPr>
          <p:nvPr/>
        </p:nvCxnSpPr>
        <p:spPr>
          <a:xfrm rot="16200000" flipH="1">
            <a:off x="5598882" y="1407940"/>
            <a:ext cx="12700" cy="3429000"/>
          </a:xfrm>
          <a:prstGeom prst="curvedConnector3">
            <a:avLst>
              <a:gd name="adj1" fmla="val 1864866"/>
            </a:avLst>
          </a:prstGeom>
          <a:ln w="127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8" idx="0"/>
            <a:endCxn id="9" idx="0"/>
          </p:cNvCxnSpPr>
          <p:nvPr/>
        </p:nvCxnSpPr>
        <p:spPr>
          <a:xfrm rot="5400000" flipH="1" flipV="1">
            <a:off x="6437082" y="950740"/>
            <a:ext cx="12700" cy="1752600"/>
          </a:xfrm>
          <a:prstGeom prst="curvedConnector3">
            <a:avLst>
              <a:gd name="adj1" fmla="val 3421622"/>
            </a:avLst>
          </a:prstGeom>
          <a:ln w="127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4" idx="3"/>
          </p:cNvCxnSpPr>
          <p:nvPr/>
        </p:nvCxnSpPr>
        <p:spPr>
          <a:xfrm>
            <a:off x="6702545" y="5170062"/>
            <a:ext cx="119250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702545" y="4817607"/>
            <a:ext cx="1192505" cy="704910"/>
            <a:chOff x="1773042" y="5915055"/>
            <a:chExt cx="1192505" cy="704910"/>
          </a:xfrm>
        </p:grpSpPr>
        <p:sp>
          <p:nvSpPr>
            <p:cNvPr id="23" name="TextBox 22"/>
            <p:cNvSpPr txBox="1"/>
            <p:nvPr/>
          </p:nvSpPr>
          <p:spPr>
            <a:xfrm>
              <a:off x="1927312" y="6040334"/>
              <a:ext cx="883963" cy="400110"/>
            </a:xfrm>
            <a:prstGeom prst="rect">
              <a:avLst/>
            </a:prstGeom>
            <a:noFill/>
          </p:spPr>
          <p:txBody>
            <a:bodyPr wrap="square" rtlCol="0">
              <a:spAutoFit/>
            </a:bodyPr>
            <a:lstStyle/>
            <a:p>
              <a:pPr algn="ctr"/>
              <a:r>
                <a:rPr lang="en-US" sz="1000" dirty="0">
                  <a:solidFill>
                    <a:prstClr val="black"/>
                  </a:solidFill>
                </a:rPr>
                <a:t>Feedback Mechanism</a:t>
              </a:r>
            </a:p>
          </p:txBody>
        </p:sp>
        <p:sp>
          <p:nvSpPr>
            <p:cNvPr id="24" name="Flowchart: Punched Tape 23"/>
            <p:cNvSpPr/>
            <p:nvPr/>
          </p:nvSpPr>
          <p:spPr>
            <a:xfrm>
              <a:off x="1773042" y="5915055"/>
              <a:ext cx="1192505" cy="704910"/>
            </a:xfrm>
            <a:prstGeom prst="flowChartPunchedTap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692" t="65042" r="48462" b="17180"/>
          <a:stretch/>
        </p:blipFill>
        <p:spPr bwMode="auto">
          <a:xfrm>
            <a:off x="646470" y="4817607"/>
            <a:ext cx="1943378" cy="105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Flowchart: Decision 25"/>
          <p:cNvSpPr/>
          <p:nvPr/>
        </p:nvSpPr>
        <p:spPr>
          <a:xfrm>
            <a:off x="3632322" y="4648200"/>
            <a:ext cx="1777878" cy="1196842"/>
          </a:xfrm>
          <a:prstGeom prst="flowChartDecision">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black"/>
                </a:solidFill>
              </a:rPr>
              <a:t>Registration occurs as needed across services</a:t>
            </a:r>
          </a:p>
        </p:txBody>
      </p:sp>
      <p:cxnSp>
        <p:nvCxnSpPr>
          <p:cNvPr id="27" name="Straight Arrow Connector 26"/>
          <p:cNvCxnSpPr>
            <a:endCxn id="6" idx="0"/>
          </p:cNvCxnSpPr>
          <p:nvPr/>
        </p:nvCxnSpPr>
        <p:spPr>
          <a:xfrm>
            <a:off x="2433933" y="1571220"/>
            <a:ext cx="1" cy="2513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7" idx="0"/>
          </p:cNvCxnSpPr>
          <p:nvPr/>
        </p:nvCxnSpPr>
        <p:spPr>
          <a:xfrm flipH="1">
            <a:off x="3884382" y="1571220"/>
            <a:ext cx="6350" cy="2558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18160" y="3325729"/>
            <a:ext cx="1621370" cy="1015663"/>
          </a:xfrm>
          <a:prstGeom prst="rect">
            <a:avLst/>
          </a:prstGeom>
          <a:noFill/>
        </p:spPr>
        <p:txBody>
          <a:bodyPr wrap="square" rtlCol="0">
            <a:spAutoFit/>
          </a:bodyPr>
          <a:lstStyle/>
          <a:p>
            <a:pPr algn="ctr"/>
            <a:r>
              <a:rPr lang="en-US" sz="1200" b="1" dirty="0" smtClean="0">
                <a:solidFill>
                  <a:prstClr val="black"/>
                </a:solidFill>
              </a:rPr>
              <a:t>Listen to Customer</a:t>
            </a:r>
          </a:p>
          <a:p>
            <a:pPr algn="ctr"/>
            <a:r>
              <a:rPr lang="en-US" sz="1200" b="1" dirty="0" smtClean="0">
                <a:solidFill>
                  <a:prstClr val="black"/>
                </a:solidFill>
              </a:rPr>
              <a:t>Assess Need(s)</a:t>
            </a:r>
          </a:p>
          <a:p>
            <a:pPr algn="ctr"/>
            <a:r>
              <a:rPr lang="en-US" sz="1200" b="1" dirty="0" smtClean="0">
                <a:solidFill>
                  <a:prstClr val="black"/>
                </a:solidFill>
              </a:rPr>
              <a:t>Explain WSO Services</a:t>
            </a:r>
          </a:p>
          <a:p>
            <a:pPr algn="ctr"/>
            <a:r>
              <a:rPr lang="en-US" sz="1200" b="1" dirty="0" smtClean="0">
                <a:solidFill>
                  <a:prstClr val="black"/>
                </a:solidFill>
              </a:rPr>
              <a:t>Next Steps</a:t>
            </a:r>
          </a:p>
          <a:p>
            <a:pPr algn="ctr"/>
            <a:endParaRPr lang="en-US" sz="1200" b="1" dirty="0">
              <a:solidFill>
                <a:prstClr val="black"/>
              </a:solidFill>
            </a:endParaRPr>
          </a:p>
        </p:txBody>
      </p:sp>
      <p:sp>
        <p:nvSpPr>
          <p:cNvPr id="30" name="Right Arrow 29"/>
          <p:cNvSpPr/>
          <p:nvPr/>
        </p:nvSpPr>
        <p:spPr>
          <a:xfrm>
            <a:off x="6205633" y="2153444"/>
            <a:ext cx="462897" cy="609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31" name="Straight Arrow Connector 30"/>
          <p:cNvCxnSpPr>
            <a:stCxn id="6" idx="6"/>
            <a:endCxn id="7" idx="2"/>
          </p:cNvCxnSpPr>
          <p:nvPr/>
        </p:nvCxnSpPr>
        <p:spPr>
          <a:xfrm>
            <a:off x="3078785" y="2470294"/>
            <a:ext cx="160745" cy="44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25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001000" cy="685800"/>
          </a:xfrm>
        </p:spPr>
        <p:txBody>
          <a:bodyPr>
            <a:normAutofit/>
          </a:bodyPr>
          <a:lstStyle/>
          <a:p>
            <a:r>
              <a:rPr lang="en-US" sz="3600" b="1" dirty="0" smtClean="0">
                <a:effectLst>
                  <a:outerShdw blurRad="38100" dist="38100" dir="2700000" algn="tl">
                    <a:srgbClr val="000000">
                      <a:alpha val="43137"/>
                    </a:srgbClr>
                  </a:outerShdw>
                </a:effectLst>
              </a:rPr>
              <a:t>Business Customer Flow</a:t>
            </a:r>
            <a:endParaRPr lang="en-US" sz="3600" b="1" dirty="0">
              <a:effectLst>
                <a:outerShdw blurRad="38100" dist="38100" dir="2700000" algn="tl">
                  <a:srgbClr val="000000">
                    <a:alpha val="43137"/>
                  </a:srgbClr>
                </a:outerShdw>
              </a:effectLst>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brownrb\AppData\Local\Microsoft\Windows\Temporary Internet Files\Content.IE5\ZKMYNWUH\colorednumbers[1].png"/>
          <p:cNvPicPr>
            <a:picLocks noChangeAspect="1" noChangeArrowheads="1"/>
          </p:cNvPicPr>
          <p:nvPr/>
        </p:nvPicPr>
        <p:blipFill rotWithShape="1">
          <a:blip r:embed="rId4">
            <a:extLst>
              <a:ext uri="{28A0092B-C50C-407E-A947-70E740481C1C}">
                <a14:useLocalDpi xmlns:a14="http://schemas.microsoft.com/office/drawing/2010/main" val="0"/>
              </a:ext>
            </a:extLst>
          </a:blip>
          <a:srcRect r="71683" b="76607"/>
          <a:stretch/>
        </p:blipFill>
        <p:spPr bwMode="auto">
          <a:xfrm>
            <a:off x="2524658" y="1851181"/>
            <a:ext cx="904342" cy="1111733"/>
          </a:xfrm>
          <a:prstGeom prst="rect">
            <a:avLst/>
          </a:prstGeom>
          <a:noFill/>
          <a:extLst>
            <a:ext uri="{909E8E84-426E-40DD-AFC4-6F175D3DCCD1}">
              <a14:hiddenFill xmlns:a14="http://schemas.microsoft.com/office/drawing/2010/main">
                <a:solidFill>
                  <a:srgbClr val="FFFFFF"/>
                </a:solidFill>
              </a14:hiddenFill>
            </a:ext>
          </a:extLst>
        </p:spPr>
      </p:pic>
      <p:sp>
        <p:nvSpPr>
          <p:cNvPr id="7" name="Frame 6"/>
          <p:cNvSpPr/>
          <p:nvPr/>
        </p:nvSpPr>
        <p:spPr>
          <a:xfrm>
            <a:off x="533400" y="4268613"/>
            <a:ext cx="1143000" cy="1219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8" name="TextBox 7"/>
          <p:cNvSpPr txBox="1"/>
          <p:nvPr/>
        </p:nvSpPr>
        <p:spPr>
          <a:xfrm>
            <a:off x="685800" y="4572000"/>
            <a:ext cx="838200" cy="646331"/>
          </a:xfrm>
          <a:prstGeom prst="rect">
            <a:avLst/>
          </a:prstGeom>
          <a:noFill/>
        </p:spPr>
        <p:txBody>
          <a:bodyPr wrap="square" rtlCol="0">
            <a:spAutoFit/>
          </a:bodyPr>
          <a:lstStyle/>
          <a:p>
            <a:pPr algn="ctr"/>
            <a:r>
              <a:rPr lang="en-US" b="1" dirty="0" smtClean="0"/>
              <a:t>Talent Pool </a:t>
            </a:r>
            <a:endParaRPr lang="en-US" b="1" dirty="0"/>
          </a:p>
        </p:txBody>
      </p:sp>
      <p:sp>
        <p:nvSpPr>
          <p:cNvPr id="9" name="TextBox 8"/>
          <p:cNvSpPr txBox="1"/>
          <p:nvPr/>
        </p:nvSpPr>
        <p:spPr>
          <a:xfrm>
            <a:off x="381000" y="5555159"/>
            <a:ext cx="1504950" cy="769441"/>
          </a:xfrm>
          <a:prstGeom prst="rect">
            <a:avLst/>
          </a:prstGeom>
          <a:noFill/>
        </p:spPr>
        <p:txBody>
          <a:bodyPr wrap="square" rtlCol="0">
            <a:spAutoFit/>
          </a:bodyPr>
          <a:lstStyle/>
          <a:p>
            <a:pPr algn="ctr"/>
            <a:r>
              <a:rPr lang="en-US" sz="1100" dirty="0" smtClean="0"/>
              <a:t>Established Talent Pool Is Continuously Managed by WSO Centers</a:t>
            </a:r>
          </a:p>
        </p:txBody>
      </p:sp>
      <p:sp>
        <p:nvSpPr>
          <p:cNvPr id="10" name="Flowchart: Alternate Process 9"/>
          <p:cNvSpPr/>
          <p:nvPr/>
        </p:nvSpPr>
        <p:spPr>
          <a:xfrm>
            <a:off x="2971799" y="1766398"/>
            <a:ext cx="1121087"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Employer Connects with</a:t>
            </a:r>
          </a:p>
          <a:p>
            <a:pPr algn="ctr"/>
            <a:r>
              <a:rPr lang="en-US" sz="1400" dirty="0" smtClean="0">
                <a:solidFill>
                  <a:schemeClr val="tx1"/>
                </a:solidFill>
              </a:rPr>
              <a:t>WSO</a:t>
            </a:r>
            <a:endParaRPr lang="en-US" sz="1400" dirty="0">
              <a:solidFill>
                <a:schemeClr val="tx1"/>
              </a:solidFill>
            </a:endParaRPr>
          </a:p>
        </p:txBody>
      </p:sp>
      <p:sp>
        <p:nvSpPr>
          <p:cNvPr id="11" name="Flowchart: Alternate Process 10"/>
          <p:cNvSpPr/>
          <p:nvPr/>
        </p:nvSpPr>
        <p:spPr>
          <a:xfrm>
            <a:off x="5213973" y="1766398"/>
            <a:ext cx="1121087"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WSO Enters Job Listing</a:t>
            </a:r>
            <a:endParaRPr lang="en-US" sz="1400" dirty="0">
              <a:solidFill>
                <a:schemeClr val="tx1"/>
              </a:solidFill>
            </a:endParaRPr>
          </a:p>
        </p:txBody>
      </p:sp>
      <p:sp>
        <p:nvSpPr>
          <p:cNvPr id="12" name="Flowchart: Alternate Process 11"/>
          <p:cNvSpPr/>
          <p:nvPr/>
        </p:nvSpPr>
        <p:spPr>
          <a:xfrm>
            <a:off x="4092886" y="1766397"/>
            <a:ext cx="1121087" cy="125215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WSO Tours Worksite</a:t>
            </a:r>
            <a:endParaRPr lang="en-US" sz="1400" dirty="0">
              <a:solidFill>
                <a:schemeClr val="tx1"/>
              </a:solidFill>
            </a:endParaRPr>
          </a:p>
        </p:txBody>
      </p:sp>
      <p:sp>
        <p:nvSpPr>
          <p:cNvPr id="13" name="Flowchart: Alternate Process 12"/>
          <p:cNvSpPr/>
          <p:nvPr/>
        </p:nvSpPr>
        <p:spPr>
          <a:xfrm>
            <a:off x="6333001" y="1766397"/>
            <a:ext cx="1121087" cy="125215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WSO Searches Talent Pool to Refer</a:t>
            </a:r>
            <a:endParaRPr lang="en-US" sz="1400" dirty="0">
              <a:solidFill>
                <a:schemeClr val="tx1"/>
              </a:solidFill>
            </a:endParaRPr>
          </a:p>
        </p:txBody>
      </p:sp>
      <p:sp>
        <p:nvSpPr>
          <p:cNvPr id="14" name="Flowchart: Alternate Process 13"/>
          <p:cNvSpPr/>
          <p:nvPr/>
        </p:nvSpPr>
        <p:spPr>
          <a:xfrm>
            <a:off x="2449356" y="3523458"/>
            <a:ext cx="1121088" cy="125215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rPr>
              <a:t>Employer Interviews Candidates</a:t>
            </a:r>
            <a:endParaRPr lang="en-US" sz="1350" b="1" dirty="0">
              <a:solidFill>
                <a:schemeClr val="tx1"/>
              </a:solidFill>
            </a:endParaRPr>
          </a:p>
        </p:txBody>
      </p:sp>
      <p:sp>
        <p:nvSpPr>
          <p:cNvPr id="15" name="Flowchart: Alternate Process 14"/>
          <p:cNvSpPr/>
          <p:nvPr/>
        </p:nvSpPr>
        <p:spPr>
          <a:xfrm>
            <a:off x="2973858" y="1766398"/>
            <a:ext cx="1121087"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Employer Connects with</a:t>
            </a:r>
          </a:p>
          <a:p>
            <a:pPr algn="ctr"/>
            <a:r>
              <a:rPr lang="en-US" sz="1400" dirty="0" smtClean="0">
                <a:solidFill>
                  <a:schemeClr val="tx1"/>
                </a:solidFill>
              </a:rPr>
              <a:t>WSO</a:t>
            </a:r>
            <a:endParaRPr lang="en-US" sz="1400" dirty="0">
              <a:solidFill>
                <a:schemeClr val="tx1"/>
              </a:solidFill>
            </a:endParaRPr>
          </a:p>
        </p:txBody>
      </p:sp>
      <p:sp>
        <p:nvSpPr>
          <p:cNvPr id="16" name="Flowchart: Alternate Process 15"/>
          <p:cNvSpPr/>
          <p:nvPr/>
        </p:nvSpPr>
        <p:spPr>
          <a:xfrm>
            <a:off x="5216032" y="1766398"/>
            <a:ext cx="1121087"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WSO Enters Job Listing</a:t>
            </a:r>
            <a:endParaRPr lang="en-US" sz="1400" dirty="0">
              <a:solidFill>
                <a:schemeClr val="tx1"/>
              </a:solidFill>
            </a:endParaRPr>
          </a:p>
        </p:txBody>
      </p:sp>
      <p:sp>
        <p:nvSpPr>
          <p:cNvPr id="17" name="Flowchart: Alternate Process 16"/>
          <p:cNvSpPr/>
          <p:nvPr/>
        </p:nvSpPr>
        <p:spPr>
          <a:xfrm>
            <a:off x="4094945" y="1766397"/>
            <a:ext cx="1121087" cy="125215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WSO Tours Worksite</a:t>
            </a:r>
            <a:endParaRPr lang="en-US" sz="1400" dirty="0">
              <a:solidFill>
                <a:schemeClr val="tx1"/>
              </a:solidFill>
            </a:endParaRPr>
          </a:p>
        </p:txBody>
      </p:sp>
      <p:sp>
        <p:nvSpPr>
          <p:cNvPr id="18" name="Flowchart: Alternate Process 17"/>
          <p:cNvSpPr/>
          <p:nvPr/>
        </p:nvSpPr>
        <p:spPr>
          <a:xfrm>
            <a:off x="6335060" y="1766397"/>
            <a:ext cx="1121087" cy="125215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WSO Searches Talent Pool to Refer</a:t>
            </a:r>
            <a:endParaRPr lang="en-US" sz="1400" dirty="0">
              <a:solidFill>
                <a:schemeClr val="tx1"/>
              </a:solidFill>
            </a:endParaRPr>
          </a:p>
        </p:txBody>
      </p:sp>
      <p:sp>
        <p:nvSpPr>
          <p:cNvPr id="19" name="Flowchart: Alternate Process 18"/>
          <p:cNvSpPr/>
          <p:nvPr/>
        </p:nvSpPr>
        <p:spPr>
          <a:xfrm>
            <a:off x="6918630" y="1766398"/>
            <a:ext cx="1121087" cy="125215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rPr>
              <a:t>WSO Refers Quality, Job-Ready Candidates</a:t>
            </a:r>
            <a:endParaRPr lang="en-US" sz="1350" b="1" dirty="0">
              <a:solidFill>
                <a:schemeClr val="tx1"/>
              </a:solidFill>
            </a:endParaRPr>
          </a:p>
        </p:txBody>
      </p:sp>
      <p:sp>
        <p:nvSpPr>
          <p:cNvPr id="20" name="Flowchart: Alternate Process 19"/>
          <p:cNvSpPr/>
          <p:nvPr/>
        </p:nvSpPr>
        <p:spPr>
          <a:xfrm>
            <a:off x="2425553" y="1766397"/>
            <a:ext cx="1121087"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Hiring Employer and WSO Connect</a:t>
            </a:r>
          </a:p>
        </p:txBody>
      </p:sp>
      <p:sp>
        <p:nvSpPr>
          <p:cNvPr id="21" name="Flowchart: Alternate Process 20"/>
          <p:cNvSpPr/>
          <p:nvPr/>
        </p:nvSpPr>
        <p:spPr>
          <a:xfrm>
            <a:off x="4680574" y="1766398"/>
            <a:ext cx="1121087"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WSO Enters Job Listing</a:t>
            </a:r>
            <a:endParaRPr lang="en-US" sz="1400" b="1" dirty="0">
              <a:solidFill>
                <a:schemeClr val="tx1"/>
              </a:solidFill>
            </a:endParaRPr>
          </a:p>
        </p:txBody>
      </p:sp>
      <p:sp>
        <p:nvSpPr>
          <p:cNvPr id="22" name="Flowchart: Alternate Process 21"/>
          <p:cNvSpPr/>
          <p:nvPr/>
        </p:nvSpPr>
        <p:spPr>
          <a:xfrm>
            <a:off x="3550877" y="1766397"/>
            <a:ext cx="1121087" cy="1252152"/>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WSO Tours Worksite, Consults</a:t>
            </a:r>
            <a:endParaRPr lang="en-US" sz="1400" b="1" dirty="0">
              <a:solidFill>
                <a:schemeClr val="tx1"/>
              </a:solidFill>
            </a:endParaRPr>
          </a:p>
        </p:txBody>
      </p:sp>
      <p:sp>
        <p:nvSpPr>
          <p:cNvPr id="23" name="Flowchart: Alternate Process 22"/>
          <p:cNvSpPr/>
          <p:nvPr/>
        </p:nvSpPr>
        <p:spPr>
          <a:xfrm>
            <a:off x="5799602" y="1766397"/>
            <a:ext cx="1121087" cy="1252152"/>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WSO Searches Talent Pool to Refer</a:t>
            </a:r>
            <a:endParaRPr lang="en-US" sz="1400" b="1" dirty="0">
              <a:solidFill>
                <a:schemeClr val="tx1"/>
              </a:solidFill>
            </a:endParaRPr>
          </a:p>
        </p:txBody>
      </p:sp>
      <p:sp>
        <p:nvSpPr>
          <p:cNvPr id="24" name="Flowchart: Alternate Process 23"/>
          <p:cNvSpPr/>
          <p:nvPr/>
        </p:nvSpPr>
        <p:spPr>
          <a:xfrm>
            <a:off x="3581399" y="3523461"/>
            <a:ext cx="1143001"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Employer Makes Hiring Decision</a:t>
            </a:r>
            <a:endParaRPr lang="en-US" sz="1400" b="1" dirty="0">
              <a:solidFill>
                <a:schemeClr val="tx1"/>
              </a:solidFill>
            </a:endParaRPr>
          </a:p>
        </p:txBody>
      </p:sp>
      <p:sp>
        <p:nvSpPr>
          <p:cNvPr id="25" name="Flowchart: Alternate Process 24"/>
          <p:cNvSpPr/>
          <p:nvPr/>
        </p:nvSpPr>
        <p:spPr>
          <a:xfrm>
            <a:off x="4724400" y="3531696"/>
            <a:ext cx="1143001" cy="125215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Employer Informs WSO of Hiring Decision</a:t>
            </a:r>
            <a:endParaRPr lang="en-US" sz="1400" b="1" dirty="0">
              <a:solidFill>
                <a:schemeClr val="tx1"/>
              </a:solidFill>
            </a:endParaRPr>
          </a:p>
        </p:txBody>
      </p:sp>
      <p:sp>
        <p:nvSpPr>
          <p:cNvPr id="26" name="Flowchart: Alternate Process 25"/>
          <p:cNvSpPr/>
          <p:nvPr/>
        </p:nvSpPr>
        <p:spPr>
          <a:xfrm>
            <a:off x="5867401" y="3531696"/>
            <a:ext cx="1143001" cy="124391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WSO DocumentsHire and Asks about  Other Openings</a:t>
            </a:r>
            <a:endParaRPr lang="en-US" sz="1300" b="1" dirty="0">
              <a:solidFill>
                <a:schemeClr val="tx1"/>
              </a:solidFill>
            </a:endParaRPr>
          </a:p>
        </p:txBody>
      </p:sp>
      <p:sp>
        <p:nvSpPr>
          <p:cNvPr id="27" name="Flowchart: Alternate Process 26"/>
          <p:cNvSpPr/>
          <p:nvPr/>
        </p:nvSpPr>
        <p:spPr>
          <a:xfrm>
            <a:off x="7010402" y="3523455"/>
            <a:ext cx="1219198" cy="125215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rPr>
              <a:t>Business Completes Satisfaction Survey</a:t>
            </a:r>
            <a:endParaRPr lang="en-US" sz="1350" b="1" dirty="0">
              <a:solidFill>
                <a:schemeClr val="tx1"/>
              </a:solidFill>
            </a:endParaRPr>
          </a:p>
        </p:txBody>
      </p:sp>
      <p:cxnSp>
        <p:nvCxnSpPr>
          <p:cNvPr id="28" name="Elbow Connector 27"/>
          <p:cNvCxnSpPr>
            <a:stCxn id="19" idx="2"/>
            <a:endCxn id="14" idx="0"/>
          </p:cNvCxnSpPr>
          <p:nvPr/>
        </p:nvCxnSpPr>
        <p:spPr>
          <a:xfrm rot="5400000">
            <a:off x="4992083" y="1036367"/>
            <a:ext cx="504908" cy="4469274"/>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41046" y="1397065"/>
            <a:ext cx="5400142" cy="369332"/>
          </a:xfrm>
          <a:prstGeom prst="rect">
            <a:avLst/>
          </a:prstGeom>
          <a:noFill/>
        </p:spPr>
        <p:txBody>
          <a:bodyPr wrap="square" rtlCol="0">
            <a:spAutoFit/>
          </a:bodyPr>
          <a:lstStyle/>
          <a:p>
            <a:r>
              <a:rPr lang="en-US" dirty="0" smtClean="0"/>
              <a:t>     1                    2                     3                     4                    5 </a:t>
            </a:r>
            <a:endParaRPr lang="en-US" dirty="0"/>
          </a:p>
        </p:txBody>
      </p:sp>
      <p:sp>
        <p:nvSpPr>
          <p:cNvPr id="30" name="TextBox 29"/>
          <p:cNvSpPr txBox="1"/>
          <p:nvPr/>
        </p:nvSpPr>
        <p:spPr>
          <a:xfrm>
            <a:off x="2595829" y="4775606"/>
            <a:ext cx="5400142" cy="369332"/>
          </a:xfrm>
          <a:prstGeom prst="rect">
            <a:avLst/>
          </a:prstGeom>
          <a:noFill/>
        </p:spPr>
        <p:txBody>
          <a:bodyPr wrap="square" rtlCol="0">
            <a:spAutoFit/>
          </a:bodyPr>
          <a:lstStyle/>
          <a:p>
            <a:r>
              <a:rPr lang="en-US" dirty="0" smtClean="0"/>
              <a:t>     6                     7                     8                     9               10</a:t>
            </a:r>
            <a:endParaRPr lang="en-US" dirty="0"/>
          </a:p>
        </p:txBody>
      </p:sp>
      <p:sp>
        <p:nvSpPr>
          <p:cNvPr id="31" name="Title 1"/>
          <p:cNvSpPr txBox="1">
            <a:spLocks/>
          </p:cNvSpPr>
          <p:nvPr/>
        </p:nvSpPr>
        <p:spPr>
          <a:xfrm>
            <a:off x="2286000" y="762000"/>
            <a:ext cx="6400800" cy="88087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100" b="1" dirty="0" smtClean="0">
                <a:latin typeface="+mn-lt"/>
              </a:rPr>
              <a:t>WSO Employer Customer Flow</a:t>
            </a:r>
            <a:r>
              <a:rPr lang="en-US" sz="3600" b="1" dirty="0" smtClean="0">
                <a:effectLst>
                  <a:outerShdw blurRad="38100" dist="38100" dir="2700000" algn="tl">
                    <a:srgbClr val="000000">
                      <a:alpha val="43137"/>
                    </a:srgbClr>
                  </a:outerShdw>
                </a:effectLst>
                <a:latin typeface="+mn-lt"/>
              </a:rPr>
              <a:t/>
            </a:r>
            <a:br>
              <a:rPr lang="en-US" sz="3600" b="1" dirty="0" smtClean="0">
                <a:effectLst>
                  <a:outerShdw blurRad="38100" dist="38100" dir="2700000" algn="tl">
                    <a:srgbClr val="000000">
                      <a:alpha val="43137"/>
                    </a:srgbClr>
                  </a:outerShdw>
                </a:effectLst>
                <a:latin typeface="+mn-lt"/>
              </a:rPr>
            </a:br>
            <a:endParaRPr lang="en-US" sz="1400" b="1"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78038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685800"/>
          </a:xfrm>
        </p:spPr>
        <p:txBody>
          <a:bodyPr>
            <a:normAutofit/>
          </a:bodyPr>
          <a:lstStyle/>
          <a:p>
            <a:r>
              <a:rPr lang="en-US" sz="3600" b="1" dirty="0" smtClean="0">
                <a:effectLst>
                  <a:outerShdw blurRad="38100" dist="38100" dir="2700000" algn="tl">
                    <a:srgbClr val="000000">
                      <a:alpha val="43137"/>
                    </a:srgbClr>
                  </a:outerShdw>
                </a:effectLst>
              </a:rPr>
              <a:t>Planning is Underway Everywhere</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State map</a:t>
            </a:r>
          </a:p>
          <a:p>
            <a:r>
              <a:rPr lang="en-US" dirty="0" smtClean="0"/>
              <a:t>Quick summary of planning</a:t>
            </a:r>
            <a:endParaRPr lang="en-US" dirty="0"/>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22" t="8747" r="58984" b="5710"/>
          <a:stretch/>
        </p:blipFill>
        <p:spPr bwMode="auto">
          <a:xfrm>
            <a:off x="990600" y="838200"/>
            <a:ext cx="6856831" cy="527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624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63544"/>
          <a:stretch/>
        </p:blipFill>
        <p:spPr bwMode="auto">
          <a:xfrm>
            <a:off x="23241964" y="0"/>
            <a:ext cx="13334035"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92" t="12136" r="58846" b="9744"/>
          <a:stretch/>
        </p:blipFill>
        <p:spPr bwMode="auto">
          <a:xfrm>
            <a:off x="111369" y="255847"/>
            <a:ext cx="8880231" cy="622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689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63544"/>
          <a:stretch/>
        </p:blipFill>
        <p:spPr bwMode="auto">
          <a:xfrm>
            <a:off x="23241964" y="0"/>
            <a:ext cx="13334035"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05" t="11367" r="59037" b="4787"/>
          <a:stretch/>
        </p:blipFill>
        <p:spPr bwMode="auto">
          <a:xfrm>
            <a:off x="76200" y="137747"/>
            <a:ext cx="9051448" cy="687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93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45553"/>
            <a:ext cx="7772400" cy="917575"/>
          </a:xfrm>
        </p:spPr>
        <p:txBody>
          <a:bodyPr>
            <a:normAutofit/>
          </a:bodyPr>
          <a:lstStyle/>
          <a:p>
            <a:r>
              <a:rPr lang="en-US" sz="4000" b="1" i="1" dirty="0" smtClean="0"/>
              <a:t>Roles &amp; Responsibilities</a:t>
            </a:r>
            <a:endParaRPr lang="en-US" sz="4000" b="1" i="1" dirty="0"/>
          </a:p>
        </p:txBody>
      </p:sp>
      <p:sp>
        <p:nvSpPr>
          <p:cNvPr id="5" name="Title 3"/>
          <p:cNvSpPr txBox="1">
            <a:spLocks/>
          </p:cNvSpPr>
          <p:nvPr/>
        </p:nvSpPr>
        <p:spPr>
          <a:xfrm>
            <a:off x="565030" y="2971800"/>
            <a:ext cx="7772400" cy="917575"/>
          </a:xfrm>
          <a:prstGeom prst="rect">
            <a:avLst/>
          </a:prstGeom>
          <a:solidFill>
            <a:schemeClr val="bg2"/>
          </a:solidFill>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effectLst>
                  <a:outerShdw blurRad="38100" dist="38100" dir="2700000" algn="tl">
                    <a:srgbClr val="000000">
                      <a:alpha val="43137"/>
                    </a:srgbClr>
                  </a:outerShdw>
                </a:effectLst>
              </a:rPr>
              <a:t>Local Workforce Boards</a:t>
            </a:r>
            <a:endParaRPr lang="en-US" b="1" dirty="0">
              <a:solidFill>
                <a:schemeClr val="accent1"/>
              </a:solidFill>
              <a:effectLst>
                <a:outerShdw blurRad="38100" dist="38100" dir="2700000" algn="tl">
                  <a:srgbClr val="000000">
                    <a:alpha val="43137"/>
                  </a:srgbClr>
                </a:outerShdw>
              </a:effectLst>
            </a:endParaRPr>
          </a:p>
        </p:txBody>
      </p:sp>
      <p:sp>
        <p:nvSpPr>
          <p:cNvPr id="6" name="Title 3"/>
          <p:cNvSpPr txBox="1">
            <a:spLocks/>
          </p:cNvSpPr>
          <p:nvPr/>
        </p:nvSpPr>
        <p:spPr>
          <a:xfrm>
            <a:off x="533400" y="4876800"/>
            <a:ext cx="7772400" cy="917575"/>
          </a:xfrm>
          <a:prstGeom prst="rect">
            <a:avLst/>
          </a:prstGeom>
          <a:solidFill>
            <a:schemeClr val="bg2"/>
          </a:solidFill>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effectLst>
                  <a:outerShdw blurRad="38100" dist="38100" dir="2700000" algn="tl">
                    <a:srgbClr val="000000">
                      <a:alpha val="43137"/>
                    </a:srgbClr>
                  </a:outerShdw>
                </a:effectLst>
              </a:rPr>
              <a:t>Local Leadership Teams</a:t>
            </a:r>
            <a:endParaRPr lang="en-US" b="1" dirty="0">
              <a:solidFill>
                <a:srgbClr val="FFC000"/>
              </a:solidFill>
              <a:effectLst>
                <a:outerShdw blurRad="38100" dist="38100" dir="2700000" algn="tl">
                  <a:srgbClr val="000000">
                    <a:alpha val="43137"/>
                  </a:srgbClr>
                </a:outerShdw>
              </a:effectLst>
            </a:endParaRPr>
          </a:p>
        </p:txBody>
      </p:sp>
      <p:sp>
        <p:nvSpPr>
          <p:cNvPr id="7" name="Title 3"/>
          <p:cNvSpPr txBox="1">
            <a:spLocks/>
          </p:cNvSpPr>
          <p:nvPr/>
        </p:nvSpPr>
        <p:spPr>
          <a:xfrm>
            <a:off x="533400" y="1295400"/>
            <a:ext cx="7772400" cy="917575"/>
          </a:xfrm>
          <a:prstGeom prst="rect">
            <a:avLst/>
          </a:prstGeom>
          <a:solidFill>
            <a:schemeClr val="bg2"/>
          </a:solidFill>
          <a:ln>
            <a:solidFill>
              <a:schemeClr val="accent1"/>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6">
                    <a:lumMod val="75000"/>
                  </a:schemeClr>
                </a:solidFill>
                <a:effectLst>
                  <a:outerShdw blurRad="38100" dist="38100" dir="2700000" algn="tl">
                    <a:srgbClr val="000000">
                      <a:alpha val="43137"/>
                    </a:srgbClr>
                  </a:outerShdw>
                </a:effectLst>
              </a:rPr>
              <a:t>Oregon Workforce Investment Board</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533400" y="2212975"/>
            <a:ext cx="7772400" cy="646331"/>
          </a:xfrm>
          <a:prstGeom prst="rect">
            <a:avLst/>
          </a:prstGeom>
          <a:noFill/>
        </p:spPr>
        <p:txBody>
          <a:bodyPr wrap="square" rtlCol="0">
            <a:spAutoFit/>
          </a:bodyPr>
          <a:lstStyle/>
          <a:p>
            <a:r>
              <a:rPr lang="en-US" dirty="0" smtClean="0"/>
              <a:t>The Board is tasked with developing a plan for statewide workforce investment system and assisting the Governor in developing Oregon’s workforce system.</a:t>
            </a:r>
            <a:endParaRPr lang="en-US" dirty="0"/>
          </a:p>
        </p:txBody>
      </p:sp>
      <p:sp>
        <p:nvSpPr>
          <p:cNvPr id="9" name="TextBox 8"/>
          <p:cNvSpPr txBox="1"/>
          <p:nvPr/>
        </p:nvSpPr>
        <p:spPr>
          <a:xfrm>
            <a:off x="590909" y="3889375"/>
            <a:ext cx="7772400" cy="923330"/>
          </a:xfrm>
          <a:prstGeom prst="rect">
            <a:avLst/>
          </a:prstGeom>
          <a:noFill/>
        </p:spPr>
        <p:txBody>
          <a:bodyPr wrap="square" rtlCol="0">
            <a:spAutoFit/>
          </a:bodyPr>
          <a:lstStyle/>
          <a:p>
            <a:r>
              <a:rPr lang="en-US" dirty="0" smtClean="0"/>
              <a:t>Provide a convening table for labor, economic development, elected officials, education, workforce development and human service providers to create local solutions in response to the needs of the workforce and business.</a:t>
            </a:r>
            <a:endParaRPr lang="en-US" dirty="0"/>
          </a:p>
        </p:txBody>
      </p:sp>
      <p:sp>
        <p:nvSpPr>
          <p:cNvPr id="10" name="TextBox 9"/>
          <p:cNvSpPr txBox="1"/>
          <p:nvPr/>
        </p:nvSpPr>
        <p:spPr>
          <a:xfrm>
            <a:off x="559279" y="5791200"/>
            <a:ext cx="7772400" cy="369332"/>
          </a:xfrm>
          <a:prstGeom prst="rect">
            <a:avLst/>
          </a:prstGeom>
          <a:noFill/>
        </p:spPr>
        <p:txBody>
          <a:bodyPr wrap="square" rtlCol="0">
            <a:spAutoFit/>
          </a:bodyPr>
          <a:lstStyle/>
          <a:p>
            <a:r>
              <a:rPr lang="en-US" dirty="0" smtClean="0"/>
              <a:t>The mechanism used to manage the implementation of the local WSO system.</a:t>
            </a:r>
            <a:endParaRPr lang="en-US" dirty="0"/>
          </a:p>
        </p:txBody>
      </p:sp>
    </p:spTree>
    <p:extLst>
      <p:ext uri="{BB962C8B-B14F-4D97-AF65-F5344CB8AC3E}">
        <p14:creationId xmlns:p14="http://schemas.microsoft.com/office/powerpoint/2010/main" val="584591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2590800"/>
            <a:ext cx="7315200" cy="707886"/>
          </a:xfrm>
          <a:prstGeom prst="rect">
            <a:avLst/>
          </a:prstGeom>
          <a:noFill/>
        </p:spPr>
        <p:txBody>
          <a:bodyPr wrap="square" rtlCol="0">
            <a:spAutoFit/>
          </a:bodyPr>
          <a:lstStyle/>
          <a:p>
            <a:pPr algn="ctr"/>
            <a:r>
              <a:rPr lang="en-US" sz="4000" dirty="0" smtClean="0">
                <a:hlinkClick r:id="rId4"/>
              </a:rPr>
              <a:t>https://wsostandards.weebly.com</a:t>
            </a:r>
            <a:endParaRPr lang="en-US" sz="4000" dirty="0"/>
          </a:p>
        </p:txBody>
      </p:sp>
    </p:spTree>
    <p:extLst>
      <p:ext uri="{BB962C8B-B14F-4D97-AF65-F5344CB8AC3E}">
        <p14:creationId xmlns:p14="http://schemas.microsoft.com/office/powerpoint/2010/main" val="1623128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025" y="609600"/>
            <a:ext cx="76200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Serving REA Customers and </a:t>
            </a:r>
          </a:p>
          <a:p>
            <a:pPr algn="ctr"/>
            <a:r>
              <a:rPr lang="en-US" sz="2800" b="1" dirty="0" smtClean="0">
                <a:effectLst>
                  <a:outerShdw blurRad="38100" dist="38100" dir="2700000" algn="tl">
                    <a:srgbClr val="000000">
                      <a:alpha val="43137"/>
                    </a:srgbClr>
                  </a:outerShdw>
                </a:effectLst>
              </a:rPr>
              <a:t>Meeting the 15-Minute </a:t>
            </a:r>
            <a:r>
              <a:rPr lang="en-US" sz="2800" b="1" dirty="0">
                <a:effectLst>
                  <a:outerShdw blurRad="38100" dist="38100" dir="2700000" algn="tl">
                    <a:srgbClr val="000000">
                      <a:alpha val="43137"/>
                    </a:srgbClr>
                  </a:outerShdw>
                </a:effectLst>
              </a:rPr>
              <a:t>S</a:t>
            </a:r>
            <a:r>
              <a:rPr lang="en-US" sz="2800" b="1" dirty="0" smtClean="0">
                <a:effectLst>
                  <a:outerShdw blurRad="38100" dist="38100" dir="2700000" algn="tl">
                    <a:srgbClr val="000000">
                      <a:alpha val="43137"/>
                    </a:srgbClr>
                  </a:outerShdw>
                </a:effectLst>
              </a:rPr>
              <a:t>tandard</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1142999" y="2057400"/>
            <a:ext cx="7058025" cy="646331"/>
          </a:xfrm>
          <a:prstGeom prst="rect">
            <a:avLst/>
          </a:prstGeom>
          <a:noFill/>
        </p:spPr>
        <p:txBody>
          <a:bodyPr wrap="square" rtlCol="0">
            <a:spAutoFit/>
          </a:bodyPr>
          <a:lstStyle/>
          <a:p>
            <a:r>
              <a:rPr lang="en-US" b="1" dirty="0" smtClean="0"/>
              <a:t>Q:  Can we spend up to 70-minutes for each REA customer?</a:t>
            </a:r>
          </a:p>
          <a:p>
            <a:r>
              <a:rPr lang="en-US" b="1" dirty="0" smtClean="0">
                <a:solidFill>
                  <a:srgbClr val="C00000"/>
                </a:solidFill>
                <a:effectLst>
                  <a:outerShdw blurRad="38100" dist="38100" dir="2700000" algn="tl">
                    <a:srgbClr val="000000">
                      <a:alpha val="43137"/>
                    </a:srgbClr>
                  </a:outerShdw>
                </a:effectLst>
              </a:rPr>
              <a:t>A:  Yes.</a:t>
            </a:r>
            <a:endParaRPr lang="en-US"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1143000" y="3124200"/>
            <a:ext cx="7058025" cy="1200329"/>
          </a:xfrm>
          <a:prstGeom prst="rect">
            <a:avLst/>
          </a:prstGeom>
          <a:noFill/>
        </p:spPr>
        <p:txBody>
          <a:bodyPr wrap="square" rtlCol="0">
            <a:spAutoFit/>
          </a:bodyPr>
          <a:lstStyle/>
          <a:p>
            <a:r>
              <a:rPr lang="en-US" b="1" dirty="0" smtClean="0"/>
              <a:t>Q:  Are we expected to spend 70-minutes with each REA customer?</a:t>
            </a:r>
          </a:p>
          <a:p>
            <a:r>
              <a:rPr lang="en-US" b="1" dirty="0">
                <a:solidFill>
                  <a:srgbClr val="C00000"/>
                </a:solidFill>
                <a:effectLst>
                  <a:outerShdw blurRad="38100" dist="38100" dir="2700000" algn="tl">
                    <a:srgbClr val="000000">
                      <a:alpha val="43137"/>
                    </a:srgbClr>
                  </a:outerShdw>
                </a:effectLst>
              </a:rPr>
              <a:t>A:  </a:t>
            </a:r>
            <a:r>
              <a:rPr lang="en-US" b="1" dirty="0" smtClean="0">
                <a:solidFill>
                  <a:srgbClr val="C00000"/>
                </a:solidFill>
                <a:effectLst>
                  <a:outerShdw blurRad="38100" dist="38100" dir="2700000" algn="tl">
                    <a:srgbClr val="000000">
                      <a:alpha val="43137"/>
                    </a:srgbClr>
                  </a:outerShdw>
                </a:effectLst>
              </a:rPr>
              <a:t>No</a:t>
            </a:r>
            <a:r>
              <a:rPr lang="en-US" b="1" dirty="0">
                <a:solidFill>
                  <a:srgbClr val="C00000"/>
                </a:solidFill>
                <a:effectLst>
                  <a:outerShdw blurRad="38100" dist="38100" dir="2700000" algn="tl">
                    <a:srgbClr val="000000">
                      <a:alpha val="43137"/>
                    </a:srgbClr>
                  </a:outerShdw>
                </a:effectLst>
              </a:rPr>
              <a:t>, we don’t need to spend 70 minutes with each REA customer. 70 minutes is an average. Some interviews may be 20 minutes and some interviews may be 120 minutes. It depends on the customers’ needs. </a:t>
            </a:r>
          </a:p>
        </p:txBody>
      </p:sp>
      <p:sp>
        <p:nvSpPr>
          <p:cNvPr id="6" name="TextBox 5"/>
          <p:cNvSpPr txBox="1"/>
          <p:nvPr/>
        </p:nvSpPr>
        <p:spPr>
          <a:xfrm>
            <a:off x="1133472" y="4800600"/>
            <a:ext cx="7058025" cy="923330"/>
          </a:xfrm>
          <a:prstGeom prst="rect">
            <a:avLst/>
          </a:prstGeom>
          <a:noFill/>
        </p:spPr>
        <p:txBody>
          <a:bodyPr wrap="square" rtlCol="0">
            <a:spAutoFit/>
          </a:bodyPr>
          <a:lstStyle/>
          <a:p>
            <a:r>
              <a:rPr lang="en-US" b="1" dirty="0" smtClean="0"/>
              <a:t>Q:  How do I know how much time to spend with each REA customer?</a:t>
            </a:r>
          </a:p>
          <a:p>
            <a:r>
              <a:rPr lang="en-US" b="1" dirty="0">
                <a:solidFill>
                  <a:srgbClr val="C00000"/>
                </a:solidFill>
                <a:effectLst>
                  <a:outerShdw blurRad="38100" dist="38100" dir="2700000" algn="tl">
                    <a:srgbClr val="000000">
                      <a:alpha val="43137"/>
                    </a:srgbClr>
                  </a:outerShdw>
                </a:effectLst>
              </a:rPr>
              <a:t>A:   By assessing their needs at the time and providing services that meet their need(s).  When in doubt, think customer-centric.  </a:t>
            </a:r>
          </a:p>
        </p:txBody>
      </p:sp>
    </p:spTree>
    <p:extLst>
      <p:ext uri="{BB962C8B-B14F-4D97-AF65-F5344CB8AC3E}">
        <p14:creationId xmlns:p14="http://schemas.microsoft.com/office/powerpoint/2010/main" val="3430324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143000"/>
          </a:xfrm>
        </p:spPr>
        <p:txBody>
          <a:bodyPr>
            <a:normAutofit fontScale="90000"/>
          </a:bodyPr>
          <a:lstStyle/>
          <a:p>
            <a:r>
              <a:rPr lang="en-US" sz="3600" b="1" dirty="0" smtClean="0">
                <a:effectLst>
                  <a:outerShdw blurRad="38100" dist="38100" dir="2700000" algn="tl">
                    <a:srgbClr val="000000">
                      <a:alpha val="43137"/>
                    </a:srgbClr>
                  </a:outerShdw>
                </a:effectLst>
              </a:rPr>
              <a:t>WSO Operational Standards</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Technical Support</a:t>
            </a:r>
            <a:endParaRPr lang="en-US" sz="3600" b="1" dirty="0">
              <a:effectLst>
                <a:outerShdw blurRad="38100" dist="38100" dir="2700000" algn="tl">
                  <a:srgbClr val="000000">
                    <a:alpha val="43137"/>
                  </a:srgbClr>
                </a:outerShdw>
              </a:effectLst>
            </a:endParaRP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340879" y="1828800"/>
            <a:ext cx="8622146" cy="123825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Danell Butler	 </a:t>
            </a:r>
          </a:p>
          <a:p>
            <a:pPr algn="l"/>
            <a:r>
              <a:rPr lang="en-US" b="1" dirty="0" smtClean="0">
                <a:solidFill>
                  <a:schemeClr val="tx1"/>
                </a:solidFill>
              </a:rPr>
              <a:t>(503) 378-8026			</a:t>
            </a:r>
          </a:p>
          <a:p>
            <a:pPr algn="l"/>
            <a:r>
              <a:rPr lang="en-US" b="1" dirty="0" smtClean="0">
                <a:solidFill>
                  <a:schemeClr val="tx1"/>
                </a:solidFill>
                <a:hlinkClick r:id="rId4"/>
              </a:rPr>
              <a:t>danell.l.butler@oregon.gov</a:t>
            </a:r>
            <a:endParaRPr lang="en-US" b="1" dirty="0" smtClean="0">
              <a:solidFill>
                <a:schemeClr val="tx1"/>
              </a:solidFill>
            </a:endParaRPr>
          </a:p>
          <a:p>
            <a:endParaRPr lang="en-US" dirty="0">
              <a:solidFill>
                <a:schemeClr val="tx1"/>
              </a:solidFill>
            </a:endParaRPr>
          </a:p>
        </p:txBody>
      </p:sp>
      <p:sp>
        <p:nvSpPr>
          <p:cNvPr id="6" name="Subtitle 2"/>
          <p:cNvSpPr txBox="1">
            <a:spLocks/>
          </p:cNvSpPr>
          <p:nvPr/>
        </p:nvSpPr>
        <p:spPr>
          <a:xfrm>
            <a:off x="340879" y="3200400"/>
            <a:ext cx="8622146" cy="123825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700" b="1" dirty="0" smtClean="0">
                <a:solidFill>
                  <a:schemeClr val="tx1"/>
                </a:solidFill>
              </a:rPr>
              <a:t>Robert Brown</a:t>
            </a:r>
          </a:p>
          <a:p>
            <a:pPr algn="l"/>
            <a:r>
              <a:rPr lang="en-US" sz="2700" b="1" dirty="0" smtClean="0">
                <a:solidFill>
                  <a:schemeClr val="tx1"/>
                </a:solidFill>
              </a:rPr>
              <a:t>(503) 947-1305</a:t>
            </a:r>
          </a:p>
          <a:p>
            <a:pPr algn="l"/>
            <a:r>
              <a:rPr lang="en-US" sz="2700" b="1" dirty="0" smtClean="0">
                <a:solidFill>
                  <a:schemeClr val="tx1"/>
                </a:solidFill>
                <a:hlinkClick r:id="rId5"/>
              </a:rPr>
              <a:t>robert.b.brown@oregon.gov</a:t>
            </a:r>
            <a:r>
              <a:rPr lang="en-US" sz="2700" b="1" dirty="0" smtClean="0">
                <a:solidFill>
                  <a:schemeClr val="tx1"/>
                </a:solidFill>
              </a:rPr>
              <a:t>	</a:t>
            </a:r>
            <a:r>
              <a:rPr lang="en-US" b="1" dirty="0" smtClean="0">
                <a:solidFill>
                  <a:schemeClr val="tx1"/>
                </a:solidFill>
              </a:rPr>
              <a:t>	</a:t>
            </a:r>
          </a:p>
          <a:p>
            <a:endParaRPr lang="en-US" dirty="0">
              <a:solidFill>
                <a:schemeClr val="tx1"/>
              </a:solidFill>
            </a:endParaRPr>
          </a:p>
        </p:txBody>
      </p:sp>
      <p:sp>
        <p:nvSpPr>
          <p:cNvPr id="7" name="Subtitle 2"/>
          <p:cNvSpPr txBox="1">
            <a:spLocks/>
          </p:cNvSpPr>
          <p:nvPr/>
        </p:nvSpPr>
        <p:spPr>
          <a:xfrm>
            <a:off x="369454" y="4648200"/>
            <a:ext cx="8622146" cy="123825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300" b="1" dirty="0" smtClean="0">
                <a:solidFill>
                  <a:schemeClr val="tx1"/>
                </a:solidFill>
              </a:rPr>
              <a:t>Debi Welter</a:t>
            </a:r>
          </a:p>
          <a:p>
            <a:pPr algn="l"/>
            <a:r>
              <a:rPr lang="en-US" sz="2300" b="1" dirty="0" smtClean="0">
                <a:solidFill>
                  <a:schemeClr val="tx1"/>
                </a:solidFill>
              </a:rPr>
              <a:t>(503) 947-3032</a:t>
            </a:r>
          </a:p>
          <a:p>
            <a:pPr algn="l"/>
            <a:r>
              <a:rPr lang="en-US" sz="2300" b="1" dirty="0" smtClean="0">
                <a:solidFill>
                  <a:schemeClr val="tx1"/>
                </a:solidFill>
                <a:hlinkClick r:id="rId6"/>
              </a:rPr>
              <a:t>debra.a.welter@oregon.gov</a:t>
            </a:r>
            <a:endParaRPr lang="en-US" sz="2300" b="1" dirty="0" smtClean="0">
              <a:solidFill>
                <a:schemeClr val="tx1"/>
              </a:solidFill>
            </a:endParaRPr>
          </a:p>
          <a:p>
            <a:endParaRPr lang="en-US" b="1"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7778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en-US" sz="3600" b="1" dirty="0" smtClean="0"/>
              <a:t>Background</a:t>
            </a:r>
            <a:endParaRPr lang="en-US" sz="3600" b="1" dirty="0"/>
          </a:p>
        </p:txBody>
      </p:sp>
      <p:sp>
        <p:nvSpPr>
          <p:cNvPr id="3" name="Subtitle 2"/>
          <p:cNvSpPr>
            <a:spLocks noGrp="1"/>
          </p:cNvSpPr>
          <p:nvPr>
            <p:ph type="subTitle" idx="1"/>
          </p:nvPr>
        </p:nvSpPr>
        <p:spPr>
          <a:xfrm>
            <a:off x="319043" y="990600"/>
            <a:ext cx="8382000" cy="1905000"/>
          </a:xfrm>
          <a:noFill/>
        </p:spPr>
        <p:txBody>
          <a:bodyPr>
            <a:noAutofit/>
          </a:bodyPr>
          <a:lstStyle/>
          <a:p>
            <a:pPr algn="l"/>
            <a:r>
              <a:rPr lang="en-US" sz="1800" dirty="0" smtClean="0">
                <a:solidFill>
                  <a:schemeClr val="tx1"/>
                </a:solidFill>
              </a:rPr>
              <a:t>WSO system integration began in October 2008.  </a:t>
            </a:r>
          </a:p>
          <a:p>
            <a:pPr algn="l"/>
            <a:r>
              <a:rPr lang="en-US" sz="1800" dirty="0" smtClean="0">
                <a:solidFill>
                  <a:schemeClr val="tx1"/>
                </a:solidFill>
              </a:rPr>
              <a:t>Goals at that time included:</a:t>
            </a:r>
          </a:p>
          <a:p>
            <a:pPr marL="800100" lvl="1" indent="-342900" algn="l">
              <a:buAutoNum type="arabicPeriod"/>
            </a:pPr>
            <a:r>
              <a:rPr lang="en-US" sz="1600" b="1" dirty="0">
                <a:solidFill>
                  <a:srgbClr val="0070C0"/>
                </a:solidFill>
              </a:rPr>
              <a:t>Co-location of multiple partners within WorkSource Oregon.</a:t>
            </a:r>
          </a:p>
          <a:p>
            <a:pPr marL="800100" lvl="1" indent="-342900" algn="l">
              <a:buAutoNum type="arabicPeriod"/>
            </a:pPr>
            <a:r>
              <a:rPr lang="en-US" sz="1600" b="1" dirty="0">
                <a:solidFill>
                  <a:srgbClr val="0070C0"/>
                </a:solidFill>
              </a:rPr>
              <a:t>The Oregon Employment Department and Title 1 service providers working to define and deliver an agreed-upon set of jobseeker services in WorkSource Oregon.</a:t>
            </a:r>
          </a:p>
          <a:p>
            <a:pPr marL="800100" lvl="1" indent="-342900" algn="l">
              <a:buAutoNum type="arabicPeriod"/>
            </a:pPr>
            <a:r>
              <a:rPr lang="en-US" sz="1600" b="1" dirty="0">
                <a:solidFill>
                  <a:srgbClr val="0070C0"/>
                </a:solidFill>
              </a:rPr>
              <a:t>Business recognized as the primary customer and services better aligned. </a:t>
            </a:r>
          </a:p>
        </p:txBody>
      </p:sp>
      <p:sp>
        <p:nvSpPr>
          <p:cNvPr id="6" name="TextBox 5"/>
          <p:cNvSpPr txBox="1"/>
          <p:nvPr/>
        </p:nvSpPr>
        <p:spPr>
          <a:xfrm>
            <a:off x="319043" y="3276600"/>
            <a:ext cx="8458200" cy="923330"/>
          </a:xfrm>
          <a:prstGeom prst="rect">
            <a:avLst/>
          </a:prstGeom>
          <a:noFill/>
        </p:spPr>
        <p:txBody>
          <a:bodyPr wrap="square" rtlCol="0">
            <a:spAutoFit/>
          </a:bodyPr>
          <a:lstStyle/>
          <a:p>
            <a:r>
              <a:rPr lang="en-US" dirty="0" smtClean="0"/>
              <a:t>WorkSource </a:t>
            </a:r>
            <a:r>
              <a:rPr lang="en-US" dirty="0"/>
              <a:t>leadership </a:t>
            </a:r>
            <a:r>
              <a:rPr lang="en-US" dirty="0" smtClean="0"/>
              <a:t>reaffirmed </a:t>
            </a:r>
            <a:r>
              <a:rPr lang="en-US" dirty="0"/>
              <a:t>their commitment to </a:t>
            </a:r>
            <a:r>
              <a:rPr lang="en-US" dirty="0" smtClean="0"/>
              <a:t>integration at </a:t>
            </a:r>
            <a:r>
              <a:rPr lang="en-US" dirty="0"/>
              <a:t>that same time </a:t>
            </a:r>
            <a:r>
              <a:rPr lang="en-US" dirty="0" smtClean="0"/>
              <a:t>Workforce Innovation Opportunity Act </a:t>
            </a:r>
            <a:r>
              <a:rPr lang="en-US" dirty="0"/>
              <a:t>was being drafted. System leadership aligned our integration efforts with new system expectations from WIOA</a:t>
            </a:r>
            <a:r>
              <a:rPr lang="en-US" dirty="0" smtClean="0"/>
              <a:t>.</a:t>
            </a:r>
            <a:endParaRPr lang="en-US" dirty="0"/>
          </a:p>
        </p:txBody>
      </p:sp>
      <p:sp>
        <p:nvSpPr>
          <p:cNvPr id="7" name="TextBox 6"/>
          <p:cNvSpPr txBox="1"/>
          <p:nvPr/>
        </p:nvSpPr>
        <p:spPr>
          <a:xfrm>
            <a:off x="319043" y="4572000"/>
            <a:ext cx="8305800" cy="1200329"/>
          </a:xfrm>
          <a:prstGeom prst="rect">
            <a:avLst/>
          </a:prstGeom>
          <a:noFill/>
        </p:spPr>
        <p:txBody>
          <a:bodyPr wrap="square" rtlCol="0">
            <a:spAutoFit/>
          </a:bodyPr>
          <a:lstStyle/>
          <a:p>
            <a:r>
              <a:rPr lang="en-US" dirty="0" smtClean="0"/>
              <a:t>WorkSource leadership needed to reaffirm their commitment to system integration because not all areas of the state fully implemented the original integration effort. </a:t>
            </a:r>
          </a:p>
          <a:p>
            <a:r>
              <a:rPr lang="en-US" dirty="0" smtClean="0"/>
              <a:t>With the new law and a new oversight role for the state workforce board, we believe all centers will be on board and meeting the standards. </a:t>
            </a:r>
          </a:p>
        </p:txBody>
      </p:sp>
      <p:pic>
        <p:nvPicPr>
          <p:cNvPr id="8" name="Picture 2" descr="C:\Users\brownrb\Desktop\New WSO log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4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00200"/>
            <a:ext cx="8458200" cy="4419600"/>
          </a:xfrm>
        </p:spPr>
        <p:txBody>
          <a:bodyPr>
            <a:normAutofit fontScale="92500"/>
          </a:bodyPr>
          <a:lstStyle/>
          <a:p>
            <a:r>
              <a:rPr lang="en-US" sz="3000" b="1" dirty="0" smtClean="0">
                <a:solidFill>
                  <a:schemeClr val="tx1"/>
                </a:solidFill>
              </a:rPr>
              <a:t>MISSION</a:t>
            </a:r>
            <a:r>
              <a:rPr lang="en-US" sz="3000" b="1" dirty="0">
                <a:solidFill>
                  <a:schemeClr val="tx1"/>
                </a:solidFill>
              </a:rPr>
              <a:t/>
            </a:r>
            <a:br>
              <a:rPr lang="en-US" sz="3000" b="1" dirty="0">
                <a:solidFill>
                  <a:schemeClr val="tx1"/>
                </a:solidFill>
              </a:rPr>
            </a:br>
            <a:r>
              <a:rPr lang="en-US" sz="3000" i="1" dirty="0">
                <a:solidFill>
                  <a:schemeClr val="tx1"/>
                </a:solidFill>
              </a:rPr>
              <a:t>To effectively respond to workforce challenges through high-quality services to individuals and businesses, resulting in job attainment, retention and advancement.   </a:t>
            </a:r>
          </a:p>
          <a:p>
            <a:r>
              <a:rPr lang="en-US" sz="3000" dirty="0">
                <a:solidFill>
                  <a:schemeClr val="tx1"/>
                </a:solidFill>
              </a:rPr>
              <a:t> </a:t>
            </a:r>
            <a:endParaRPr lang="en-US" sz="3000" dirty="0" smtClean="0">
              <a:solidFill>
                <a:schemeClr val="tx1"/>
              </a:solidFill>
            </a:endParaRPr>
          </a:p>
          <a:p>
            <a:r>
              <a:rPr lang="en-US" sz="3000" b="1" dirty="0" smtClean="0">
                <a:solidFill>
                  <a:schemeClr val="tx1"/>
                </a:solidFill>
              </a:rPr>
              <a:t>VISION</a:t>
            </a:r>
            <a:endParaRPr lang="en-US" sz="3000" dirty="0">
              <a:solidFill>
                <a:schemeClr val="tx1"/>
              </a:solidFill>
            </a:endParaRPr>
          </a:p>
          <a:p>
            <a:r>
              <a:rPr lang="en-US" sz="3000" i="1" dirty="0">
                <a:solidFill>
                  <a:schemeClr val="tx1"/>
                </a:solidFill>
              </a:rPr>
              <a:t>Communities where the employment needs of jobseekers and businesses are met by solutions delivered effectively through engaged workforce system partners</a:t>
            </a:r>
            <a:r>
              <a:rPr lang="en-US" sz="3000" i="1" dirty="0" smtClean="0">
                <a:solidFill>
                  <a:schemeClr val="tx1"/>
                </a:solidFill>
              </a:rPr>
              <a:t>.</a:t>
            </a:r>
          </a:p>
          <a:p>
            <a:endParaRPr lang="en-US" sz="5600" dirty="0">
              <a:solidFill>
                <a:schemeClr val="tx1"/>
              </a:solidFill>
            </a:endParaRPr>
          </a:p>
        </p:txBody>
      </p:sp>
      <p:pic>
        <p:nvPicPr>
          <p:cNvPr id="4"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93192"/>
            <a:ext cx="2209800" cy="72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125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685800"/>
          </a:xfrm>
        </p:spPr>
        <p:txBody>
          <a:bodyPr>
            <a:normAutofit/>
          </a:bodyPr>
          <a:lstStyle/>
          <a:p>
            <a:r>
              <a:rPr lang="en-US" sz="3600" b="1" dirty="0" smtClean="0">
                <a:effectLst>
                  <a:outerShdw blurRad="38100" dist="38100" dir="2700000" algn="tl">
                    <a:srgbClr val="000000">
                      <a:alpha val="43137"/>
                    </a:srgbClr>
                  </a:outerShdw>
                </a:effectLst>
              </a:rPr>
              <a:t>Foundations of Service Delivery</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24400" y="1371600"/>
            <a:ext cx="3810000" cy="990600"/>
          </a:xfrm>
        </p:spPr>
        <p:txBody>
          <a:bodyPr>
            <a:normAutofit fontScale="92500" lnSpcReduction="10000"/>
          </a:bodyPr>
          <a:lstStyle/>
          <a:p>
            <a:r>
              <a:rPr lang="en-US" sz="1600" b="1" u="sng" dirty="0">
                <a:solidFill>
                  <a:schemeClr val="tx1"/>
                </a:solidFill>
              </a:rPr>
              <a:t>Labor Market Information</a:t>
            </a:r>
            <a:endParaRPr lang="en-US" sz="1600" u="sng" dirty="0">
              <a:solidFill>
                <a:schemeClr val="tx1"/>
              </a:solidFill>
            </a:endParaRPr>
          </a:p>
          <a:p>
            <a:pPr algn="l"/>
            <a:r>
              <a:rPr lang="en-US" sz="1500" dirty="0">
                <a:solidFill>
                  <a:schemeClr val="tx1"/>
                </a:solidFill>
              </a:rPr>
              <a:t>LMI will inform sector strategies, career planning, training decisions, business engagement and placement services. </a:t>
            </a:r>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32872" y="3657600"/>
            <a:ext cx="4110528" cy="12523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b="1" u="sng" dirty="0">
                <a:solidFill>
                  <a:schemeClr val="tx1"/>
                </a:solidFill>
              </a:rPr>
              <a:t>Continuity of Services</a:t>
            </a:r>
            <a:endParaRPr lang="en-US" sz="1400" u="sng" dirty="0">
              <a:solidFill>
                <a:schemeClr val="tx1"/>
              </a:solidFill>
            </a:endParaRPr>
          </a:p>
          <a:p>
            <a:pPr algn="l">
              <a:lnSpc>
                <a:spcPct val="90000"/>
              </a:lnSpc>
            </a:pPr>
            <a:r>
              <a:rPr lang="en-US" sz="1400" dirty="0" smtClean="0">
                <a:solidFill>
                  <a:schemeClr val="tx1"/>
                </a:solidFill>
              </a:rPr>
              <a:t>The </a:t>
            </a:r>
            <a:r>
              <a:rPr lang="en-US" sz="1400" dirty="0">
                <a:solidFill>
                  <a:schemeClr val="tx1"/>
                </a:solidFill>
              </a:rPr>
              <a:t>goal is to provide the best customer-focused service possible through a continuity of services that are not dependent upon a customer returning to the same staff person. </a:t>
            </a:r>
          </a:p>
        </p:txBody>
      </p:sp>
      <p:sp>
        <p:nvSpPr>
          <p:cNvPr id="6" name="Subtitle 2"/>
          <p:cNvSpPr txBox="1">
            <a:spLocks/>
          </p:cNvSpPr>
          <p:nvPr/>
        </p:nvSpPr>
        <p:spPr>
          <a:xfrm>
            <a:off x="4495800" y="3522826"/>
            <a:ext cx="4343400" cy="23445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b="1" u="sng" dirty="0">
                <a:solidFill>
                  <a:schemeClr val="tx1"/>
                </a:solidFill>
              </a:rPr>
              <a:t>Feedback Mechanisms</a:t>
            </a:r>
          </a:p>
          <a:p>
            <a:pPr algn="l">
              <a:lnSpc>
                <a:spcPct val="110000"/>
              </a:lnSpc>
            </a:pPr>
            <a:r>
              <a:rPr lang="en-US" sz="1400" dirty="0">
                <a:solidFill>
                  <a:schemeClr val="tx1"/>
                </a:solidFill>
              </a:rPr>
              <a:t>All centers will develop feedback mechanisms to ensure that services are driven by and are meeting business needs, and to ensure that </a:t>
            </a:r>
            <a:r>
              <a:rPr lang="en-US" sz="1400" dirty="0" smtClean="0">
                <a:solidFill>
                  <a:schemeClr val="tx1"/>
                </a:solidFill>
              </a:rPr>
              <a:t>internal teams </a:t>
            </a:r>
            <a:r>
              <a:rPr lang="en-US" sz="1400" dirty="0">
                <a:solidFill>
                  <a:schemeClr val="tx1"/>
                </a:solidFill>
              </a:rPr>
              <a:t>are operating on the same information and striving toward the same local expectations.  Feedback mechanisms will be documented and locally tracked to ensure effectiveness of service provision.</a:t>
            </a:r>
          </a:p>
        </p:txBody>
      </p:sp>
      <p:sp>
        <p:nvSpPr>
          <p:cNvPr id="7" name="Subtitle 2"/>
          <p:cNvSpPr txBox="1">
            <a:spLocks/>
          </p:cNvSpPr>
          <p:nvPr/>
        </p:nvSpPr>
        <p:spPr>
          <a:xfrm>
            <a:off x="152400" y="1295401"/>
            <a:ext cx="4343400" cy="1828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b="1" u="sng" dirty="0">
                <a:solidFill>
                  <a:schemeClr val="tx1"/>
                </a:solidFill>
              </a:rPr>
              <a:t>Sector Strategies</a:t>
            </a:r>
          </a:p>
          <a:p>
            <a:pPr algn="l"/>
            <a:r>
              <a:rPr lang="en-US" sz="1400" dirty="0">
                <a:solidFill>
                  <a:schemeClr val="tx1"/>
                </a:solidFill>
              </a:rPr>
              <a:t>The terms </a:t>
            </a:r>
            <a:r>
              <a:rPr lang="en-US" sz="1400" dirty="0" smtClean="0">
                <a:solidFill>
                  <a:schemeClr val="tx1"/>
                </a:solidFill>
              </a:rPr>
              <a:t>industry “sector” and “cluster” are </a:t>
            </a:r>
            <a:r>
              <a:rPr lang="en-US" sz="1400" dirty="0">
                <a:solidFill>
                  <a:schemeClr val="tx1"/>
                </a:solidFill>
              </a:rPr>
              <a:t>often used interchangeably.  </a:t>
            </a:r>
            <a:r>
              <a:rPr lang="en-US" sz="1400" i="1" dirty="0">
                <a:solidFill>
                  <a:schemeClr val="tx1"/>
                </a:solidFill>
              </a:rPr>
              <a:t>Industry cluster </a:t>
            </a:r>
            <a:r>
              <a:rPr lang="en-US" sz="1400" dirty="0">
                <a:solidFill>
                  <a:schemeClr val="tx1"/>
                </a:solidFill>
              </a:rPr>
              <a:t>typically describes the entire value chain of a broadly defined industry from suppliers to end products.  </a:t>
            </a:r>
            <a:r>
              <a:rPr lang="en-US" sz="1400" i="1" dirty="0">
                <a:solidFill>
                  <a:schemeClr val="tx1"/>
                </a:solidFill>
              </a:rPr>
              <a:t>Sector</a:t>
            </a:r>
            <a:r>
              <a:rPr lang="en-US" sz="1400" dirty="0">
                <a:solidFill>
                  <a:schemeClr val="tx1"/>
                </a:solidFill>
              </a:rPr>
              <a:t> is a term more widely used in workforce development, defining an industry primarily by common workforce needs and occupations.   </a:t>
            </a:r>
          </a:p>
          <a:p>
            <a:r>
              <a:rPr lang="en-US" sz="1400" dirty="0">
                <a:solidFill>
                  <a:schemeClr val="tx1"/>
                </a:solidFill>
              </a:rPr>
              <a:t> </a:t>
            </a:r>
          </a:p>
        </p:txBody>
      </p:sp>
    </p:spTree>
    <p:extLst>
      <p:ext uri="{BB962C8B-B14F-4D97-AF65-F5344CB8AC3E}">
        <p14:creationId xmlns:p14="http://schemas.microsoft.com/office/powerpoint/2010/main" val="19265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28600" y="457200"/>
            <a:ext cx="8686800" cy="762000"/>
          </a:xfrm>
          <a:prstGeom prst="rect">
            <a:avLst/>
          </a:prstGeom>
          <a:noFill/>
          <a:ln>
            <a:noFill/>
          </a:ln>
        </p:spPr>
        <p:txBody>
          <a:bodyPr lIns="91425" tIns="45700" rIns="91425" bIns="45700" anchor="ctr" anchorCtr="0">
            <a:noAutofit/>
          </a:bodyPr>
          <a:lstStyle/>
          <a:p>
            <a:pPr marL="0" marR="0" lvl="0" indent="0" rtl="0">
              <a:spcBef>
                <a:spcPts val="0"/>
              </a:spcBef>
              <a:buClr>
                <a:schemeClr val="accent1"/>
              </a:buClr>
              <a:buSzPct val="25000"/>
              <a:buFont typeface="Arial"/>
              <a:buNone/>
            </a:pPr>
            <a:r>
              <a:rPr lang="en-US" sz="3600" b="1" dirty="0" smtClean="0">
                <a:effectLst>
                  <a:outerShdw blurRad="38100" dist="38100" dir="2700000" algn="tl">
                    <a:srgbClr val="000000">
                      <a:alpha val="43137"/>
                    </a:srgbClr>
                  </a:outerShdw>
                </a:effectLst>
              </a:rPr>
              <a:t>Workforce Innovation and Opportunity Act</a:t>
            </a:r>
            <a:endParaRPr lang="en-US" sz="3600" b="1" dirty="0"/>
          </a:p>
        </p:txBody>
      </p:sp>
      <p:sp>
        <p:nvSpPr>
          <p:cNvPr id="93" name="Shape 93"/>
          <p:cNvSpPr txBox="1">
            <a:spLocks noGrp="1"/>
          </p:cNvSpPr>
          <p:nvPr>
            <p:ph type="body" idx="4294967295"/>
          </p:nvPr>
        </p:nvSpPr>
        <p:spPr>
          <a:xfrm>
            <a:off x="304800" y="1256101"/>
            <a:ext cx="8534399" cy="1106099"/>
          </a:xfrm>
          <a:prstGeom prst="rect">
            <a:avLst/>
          </a:prstGeom>
          <a:noFill/>
          <a:ln>
            <a:noFill/>
          </a:ln>
        </p:spPr>
        <p:txBody>
          <a:bodyPr lIns="91425" tIns="45700" rIns="91425" bIns="45700" anchor="t" anchorCtr="0">
            <a:noAutofit/>
          </a:bodyPr>
          <a:lstStyle/>
          <a:p>
            <a:pPr marL="0" lvl="0" indent="0" algn="just" rtl="0">
              <a:lnSpc>
                <a:spcPct val="100000"/>
              </a:lnSpc>
              <a:spcBef>
                <a:spcPts val="0"/>
              </a:spcBef>
              <a:spcAft>
                <a:spcPts val="0"/>
              </a:spcAft>
              <a:buClr>
                <a:schemeClr val="dk1"/>
              </a:buClr>
              <a:buSzPct val="55000"/>
              <a:buFont typeface="Arial"/>
              <a:buNone/>
            </a:pPr>
            <a:r>
              <a:rPr lang="en-US" sz="2000" b="1" dirty="0">
                <a:solidFill>
                  <a:srgbClr val="434343"/>
                </a:solidFill>
              </a:rPr>
              <a:t>To achieve and maintain an integrated, job-driven workforce system that links our diverse, talented workforce to our </a:t>
            </a:r>
            <a:r>
              <a:rPr lang="en-US" sz="2000" b="1" dirty="0" smtClean="0">
                <a:solidFill>
                  <a:srgbClr val="434343"/>
                </a:solidFill>
              </a:rPr>
              <a:t>nation’s </a:t>
            </a:r>
            <a:r>
              <a:rPr lang="en-US" sz="2000" b="1" dirty="0">
                <a:solidFill>
                  <a:srgbClr val="434343"/>
                </a:solidFill>
              </a:rPr>
              <a:t>businesses and improves the quality of life for our citizens. </a:t>
            </a:r>
          </a:p>
        </p:txBody>
      </p:sp>
      <p:sp>
        <p:nvSpPr>
          <p:cNvPr id="94" name="Shape 94"/>
          <p:cNvSpPr txBox="1">
            <a:spLocks noGrp="1"/>
          </p:cNvSpPr>
          <p:nvPr>
            <p:ph type="sldNum" idx="12"/>
          </p:nvPr>
        </p:nvSpPr>
        <p:spPr>
          <a:xfrm>
            <a:off x="6705600" y="6492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dirty="0"/>
              <a:t> </a:t>
            </a:r>
          </a:p>
        </p:txBody>
      </p:sp>
      <p:pic>
        <p:nvPicPr>
          <p:cNvPr id="95" name="Shape 95"/>
          <p:cNvPicPr preferRelativeResize="0"/>
          <p:nvPr/>
        </p:nvPicPr>
        <p:blipFill>
          <a:blip r:embed="rId3">
            <a:alphaModFix/>
          </a:blip>
          <a:stretch>
            <a:fillRect/>
          </a:stretch>
        </p:blipFill>
        <p:spPr>
          <a:xfrm>
            <a:off x="453300" y="5898107"/>
            <a:ext cx="1881128" cy="519300"/>
          </a:xfrm>
          <a:prstGeom prst="rect">
            <a:avLst/>
          </a:prstGeom>
          <a:noFill/>
          <a:ln>
            <a:noFill/>
          </a:ln>
        </p:spPr>
      </p:pic>
      <p:sp>
        <p:nvSpPr>
          <p:cNvPr id="96" name="Shape 96"/>
          <p:cNvSpPr txBox="1"/>
          <p:nvPr/>
        </p:nvSpPr>
        <p:spPr>
          <a:xfrm>
            <a:off x="381000" y="2743200"/>
            <a:ext cx="4533000" cy="3208199"/>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US" sz="1800" dirty="0">
                <a:solidFill>
                  <a:schemeClr val="dk1"/>
                </a:solidFill>
              </a:rPr>
              <a:t>Based on three key pillars of our system:</a:t>
            </a:r>
            <a:br>
              <a:rPr lang="en-US" sz="1800" dirty="0">
                <a:solidFill>
                  <a:schemeClr val="dk1"/>
                </a:solidFill>
              </a:rPr>
            </a:br>
            <a:endParaRPr lang="en-US" sz="1000" dirty="0">
              <a:solidFill>
                <a:schemeClr val="dk1"/>
              </a:solidFill>
            </a:endParaRPr>
          </a:p>
          <a:p>
            <a:pPr marL="457200" lvl="0" indent="-342900" rtl="0">
              <a:spcBef>
                <a:spcPts val="0"/>
              </a:spcBef>
              <a:buClr>
                <a:schemeClr val="dk1"/>
              </a:buClr>
              <a:buSzPct val="100000"/>
              <a:buFont typeface="Noto Symbol"/>
              <a:buChar char="●"/>
            </a:pPr>
            <a:r>
              <a:rPr lang="en-US" sz="1800" dirty="0">
                <a:solidFill>
                  <a:schemeClr val="dk1"/>
                </a:solidFill>
              </a:rPr>
              <a:t>One-Stop career centers provide </a:t>
            </a:r>
            <a:r>
              <a:rPr lang="en-US" sz="1800" dirty="0" smtClean="0">
                <a:solidFill>
                  <a:schemeClr val="dk1"/>
                </a:solidFill>
              </a:rPr>
              <a:t/>
            </a:r>
            <a:br>
              <a:rPr lang="en-US" sz="1800" dirty="0" smtClean="0">
                <a:solidFill>
                  <a:schemeClr val="dk1"/>
                </a:solidFill>
              </a:rPr>
            </a:br>
            <a:r>
              <a:rPr lang="en-US" sz="1800" dirty="0" smtClean="0">
                <a:solidFill>
                  <a:schemeClr val="dk1"/>
                </a:solidFill>
              </a:rPr>
              <a:t>first-rate </a:t>
            </a:r>
            <a:r>
              <a:rPr lang="en-US" sz="1800" dirty="0">
                <a:solidFill>
                  <a:schemeClr val="dk1"/>
                </a:solidFill>
              </a:rPr>
              <a:t>customer service to jobseekers, workers, and businesses.</a:t>
            </a:r>
            <a:br>
              <a:rPr lang="en-US" sz="1800" dirty="0">
                <a:solidFill>
                  <a:schemeClr val="dk1"/>
                </a:solidFill>
              </a:rPr>
            </a:br>
            <a:endParaRPr lang="en-US" sz="1000" dirty="0">
              <a:solidFill>
                <a:schemeClr val="dk1"/>
              </a:solidFill>
            </a:endParaRPr>
          </a:p>
          <a:p>
            <a:pPr marL="457200" lvl="0" indent="-342900" rtl="0">
              <a:spcBef>
                <a:spcPts val="0"/>
              </a:spcBef>
              <a:buClr>
                <a:schemeClr val="dk1"/>
              </a:buClr>
              <a:buSzPct val="100000"/>
              <a:buFont typeface="Noto Symbol"/>
              <a:buChar char="●"/>
            </a:pPr>
            <a:r>
              <a:rPr lang="en-US" sz="1800" dirty="0">
                <a:solidFill>
                  <a:schemeClr val="dk1"/>
                </a:solidFill>
              </a:rPr>
              <a:t>The demands of businesses and workers drive workforce solutions.</a:t>
            </a:r>
            <a:br>
              <a:rPr lang="en-US" sz="1800" dirty="0">
                <a:solidFill>
                  <a:schemeClr val="dk1"/>
                </a:solidFill>
              </a:rPr>
            </a:br>
            <a:endParaRPr lang="en-US" sz="1000" dirty="0">
              <a:solidFill>
                <a:schemeClr val="dk1"/>
              </a:solidFill>
            </a:endParaRPr>
          </a:p>
          <a:p>
            <a:pPr marL="457200" lvl="0" indent="-342900" rtl="0">
              <a:spcBef>
                <a:spcPts val="0"/>
              </a:spcBef>
              <a:buClr>
                <a:schemeClr val="dk1"/>
              </a:buClr>
              <a:buSzPct val="100000"/>
              <a:buFont typeface="Noto Symbol"/>
              <a:buChar char="●"/>
            </a:pPr>
            <a:r>
              <a:rPr lang="en-US" sz="1800" dirty="0">
                <a:solidFill>
                  <a:schemeClr val="dk1"/>
                </a:solidFill>
              </a:rPr>
              <a:t>The workforce system supports strong regional economies.</a:t>
            </a:r>
          </a:p>
          <a:p>
            <a:pPr>
              <a:spcBef>
                <a:spcPts val="0"/>
              </a:spcBef>
              <a:buNone/>
            </a:pPr>
            <a:endParaRPr sz="1800" dirty="0"/>
          </a:p>
        </p:txBody>
      </p:sp>
      <p:grpSp>
        <p:nvGrpSpPr>
          <p:cNvPr id="97" name="Shape 97"/>
          <p:cNvGrpSpPr/>
          <p:nvPr/>
        </p:nvGrpSpPr>
        <p:grpSpPr>
          <a:xfrm>
            <a:off x="5093837" y="2706287"/>
            <a:ext cx="3451920" cy="2907823"/>
            <a:chOff x="5125887" y="2856487"/>
            <a:chExt cx="3451920" cy="2907823"/>
          </a:xfrm>
        </p:grpSpPr>
        <p:pic>
          <p:nvPicPr>
            <p:cNvPr id="98" name="Shape 98"/>
            <p:cNvPicPr preferRelativeResize="0"/>
            <p:nvPr/>
          </p:nvPicPr>
          <p:blipFill>
            <a:blip r:embed="rId4">
              <a:alphaModFix/>
            </a:blip>
            <a:stretch>
              <a:fillRect/>
            </a:stretch>
          </p:blipFill>
          <p:spPr>
            <a:xfrm>
              <a:off x="5125887" y="2856487"/>
              <a:ext cx="3451920" cy="2907823"/>
            </a:xfrm>
            <a:prstGeom prst="rect">
              <a:avLst/>
            </a:prstGeom>
            <a:noFill/>
            <a:ln>
              <a:noFill/>
            </a:ln>
          </p:spPr>
        </p:pic>
        <p:sp>
          <p:nvSpPr>
            <p:cNvPr id="99" name="Shape 99"/>
            <p:cNvSpPr txBox="1"/>
            <p:nvPr/>
          </p:nvSpPr>
          <p:spPr>
            <a:xfrm>
              <a:off x="5674037" y="4018525"/>
              <a:ext cx="2355599" cy="824099"/>
            </a:xfrm>
            <a:prstGeom prst="rect">
              <a:avLst/>
            </a:prstGeom>
            <a:noFill/>
            <a:ln>
              <a:noFill/>
            </a:ln>
          </p:spPr>
          <p:txBody>
            <a:bodyPr lIns="91425" tIns="91425" rIns="91425" bIns="91425" anchor="t" anchorCtr="0">
              <a:noAutofit/>
            </a:bodyPr>
            <a:lstStyle/>
            <a:p>
              <a:pPr algn="ctr">
                <a:spcBef>
                  <a:spcPts val="0"/>
                </a:spcBef>
                <a:buNone/>
              </a:pPr>
              <a:r>
                <a:rPr lang="en-US" sz="5000" b="1" dirty="0"/>
                <a:t>WIOA</a:t>
              </a:r>
            </a:p>
          </p:txBody>
        </p:sp>
      </p:grpSp>
    </p:spTree>
    <p:extLst>
      <p:ext uri="{BB962C8B-B14F-4D97-AF65-F5344CB8AC3E}">
        <p14:creationId xmlns:p14="http://schemas.microsoft.com/office/powerpoint/2010/main" val="159906793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1000" fill="hold"/>
                                        <p:tgtEl>
                                          <p:spTgt spid="96"/>
                                        </p:tgtEl>
                                        <p:attrNameLst>
                                          <p:attrName>ppt_w</p:attrName>
                                        </p:attrNameLst>
                                      </p:cBhvr>
                                      <p:tavLst>
                                        <p:tav tm="0">
                                          <p:val>
                                            <p:fltVal val="0"/>
                                          </p:val>
                                        </p:tav>
                                        <p:tav tm="100000">
                                          <p:val>
                                            <p:strVal val="#ppt_w"/>
                                          </p:val>
                                        </p:tav>
                                      </p:tavLst>
                                    </p:anim>
                                    <p:anim calcmode="lin" valueType="num">
                                      <p:cBhvr>
                                        <p:cTn id="8" dur="1000" fill="hold"/>
                                        <p:tgtEl>
                                          <p:spTgt spid="96"/>
                                        </p:tgtEl>
                                        <p:attrNameLst>
                                          <p:attrName>ppt_h</p:attrName>
                                        </p:attrNameLst>
                                      </p:cBhvr>
                                      <p:tavLst>
                                        <p:tav tm="0">
                                          <p:val>
                                            <p:fltVal val="0"/>
                                          </p:val>
                                        </p:tav>
                                        <p:tav tm="100000">
                                          <p:val>
                                            <p:strVal val="#ppt_h"/>
                                          </p:val>
                                        </p:tav>
                                      </p:tavLst>
                                    </p:anim>
                                    <p:anim calcmode="lin" valueType="num">
                                      <p:cBhvr>
                                        <p:cTn id="9" dur="1000" fill="hold"/>
                                        <p:tgtEl>
                                          <p:spTgt spid="96"/>
                                        </p:tgtEl>
                                        <p:attrNameLst>
                                          <p:attrName>style.rotation</p:attrName>
                                        </p:attrNameLst>
                                      </p:cBhvr>
                                      <p:tavLst>
                                        <p:tav tm="0">
                                          <p:val>
                                            <p:fltVal val="90"/>
                                          </p:val>
                                        </p:tav>
                                        <p:tav tm="100000">
                                          <p:val>
                                            <p:fltVal val="0"/>
                                          </p:val>
                                        </p:tav>
                                      </p:tavLst>
                                    </p:anim>
                                    <p:animEffect transition="in" filter="fade">
                                      <p:cBhvr>
                                        <p:cTn id="10"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7079" y="2057400"/>
            <a:ext cx="7543800" cy="2438400"/>
          </a:xfrm>
        </p:spPr>
        <p:txBody>
          <a:bodyPr>
            <a:normAutofit fontScale="70000" lnSpcReduction="20000"/>
          </a:bodyPr>
          <a:lstStyle/>
          <a:p>
            <a:pPr marL="457200" indent="-457200" algn="l">
              <a:buFont typeface="Arial" panose="020B0604020202020204" pitchFamily="34" charset="0"/>
              <a:buChar char="•"/>
            </a:pPr>
            <a:r>
              <a:rPr lang="en-US" dirty="0" smtClean="0">
                <a:solidFill>
                  <a:schemeClr val="tx1"/>
                </a:solidFill>
              </a:rPr>
              <a:t>74 Operational Standards</a:t>
            </a:r>
          </a:p>
          <a:p>
            <a:pPr marL="457200" indent="-457200" algn="l">
              <a:buFont typeface="Arial" panose="020B0604020202020204" pitchFamily="34" charset="0"/>
              <a:buChar char="•"/>
            </a:pPr>
            <a:r>
              <a:rPr lang="en-US" dirty="0" smtClean="0">
                <a:solidFill>
                  <a:schemeClr val="tx1"/>
                </a:solidFill>
              </a:rPr>
              <a:t>Business and Job Seekers drive the business</a:t>
            </a:r>
          </a:p>
          <a:p>
            <a:pPr marL="457200" indent="-457200" algn="l">
              <a:buFont typeface="Arial" panose="020B0604020202020204" pitchFamily="34" charset="0"/>
              <a:buChar char="•"/>
            </a:pPr>
            <a:r>
              <a:rPr lang="en-US" dirty="0" smtClean="0">
                <a:solidFill>
                  <a:schemeClr val="tx1"/>
                </a:solidFill>
              </a:rPr>
              <a:t>Continues to integrate and align system resources</a:t>
            </a:r>
          </a:p>
          <a:p>
            <a:pPr marL="457200" indent="-457200" algn="l">
              <a:buFont typeface="Arial" panose="020B0604020202020204" pitchFamily="34" charset="0"/>
              <a:buChar char="•"/>
            </a:pPr>
            <a:r>
              <a:rPr lang="en-US" dirty="0" smtClean="0">
                <a:solidFill>
                  <a:schemeClr val="tx1"/>
                </a:solidFill>
              </a:rPr>
              <a:t>Improves customer service at WorkSource</a:t>
            </a:r>
          </a:p>
          <a:p>
            <a:pPr marL="457200" indent="-457200" algn="l">
              <a:buFont typeface="Arial" panose="020B0604020202020204" pitchFamily="34" charset="0"/>
              <a:buChar char="•"/>
            </a:pPr>
            <a:r>
              <a:rPr lang="en-US" dirty="0" smtClean="0">
                <a:solidFill>
                  <a:schemeClr val="tx1"/>
                </a:solidFill>
              </a:rPr>
              <a:t>Operational and Technology standardization across the state</a:t>
            </a:r>
          </a:p>
          <a:p>
            <a:pPr marL="457200" indent="-457200" algn="l">
              <a:buFont typeface="Arial" panose="020B0604020202020204" pitchFamily="34" charset="0"/>
              <a:buChar char="•"/>
            </a:pPr>
            <a:r>
              <a:rPr lang="en-US" dirty="0" smtClean="0">
                <a:solidFill>
                  <a:schemeClr val="tx1"/>
                </a:solidFill>
              </a:rPr>
              <a:t>Local areas create the “how”</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Strong state-level of support for local areas</a:t>
            </a:r>
            <a:endParaRPr lang="en-US" dirty="0">
              <a:solidFill>
                <a:schemeClr val="tx1"/>
              </a:solidFill>
            </a:endParaRPr>
          </a:p>
        </p:txBody>
      </p:sp>
      <p:sp>
        <p:nvSpPr>
          <p:cNvPr id="4" name="Title 1"/>
          <p:cNvSpPr txBox="1">
            <a:spLocks/>
          </p:cNvSpPr>
          <p:nvPr/>
        </p:nvSpPr>
        <p:spPr>
          <a:xfrm>
            <a:off x="442779" y="381000"/>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What are the WSO Standards?</a:t>
            </a:r>
            <a:endParaRPr lang="en-US" sz="3600" b="1" dirty="0"/>
          </a:p>
        </p:txBody>
      </p:sp>
      <p:pic>
        <p:nvPicPr>
          <p:cNvPr id="5" name="Picture 2" descr="C:\Users\brownrb\Desktop\New WSO log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8525" y="6089947"/>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27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153400" cy="685800"/>
          </a:xfrm>
        </p:spPr>
        <p:txBody>
          <a:bodyPr>
            <a:normAutofit/>
          </a:bodyPr>
          <a:lstStyle/>
          <a:p>
            <a:r>
              <a:rPr lang="en-US" sz="3600" b="1" dirty="0" smtClean="0">
                <a:effectLst>
                  <a:outerShdw blurRad="38100" dist="38100" dir="2700000" algn="tl">
                    <a:srgbClr val="000000">
                      <a:alpha val="43137"/>
                    </a:srgbClr>
                  </a:outerShdw>
                </a:effectLst>
              </a:rPr>
              <a:t>System Standardization</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1219200"/>
            <a:ext cx="8305800" cy="4648200"/>
          </a:xfrm>
        </p:spPr>
        <p:txBody>
          <a:bodyPr>
            <a:normAutofit fontScale="25000" lnSpcReduction="20000"/>
          </a:bodyPr>
          <a:lstStyle/>
          <a:p>
            <a:r>
              <a:rPr lang="en-US" sz="8000" b="1" dirty="0" smtClean="0">
                <a:solidFill>
                  <a:schemeClr val="tx1"/>
                </a:solidFill>
              </a:rPr>
              <a:t>CO-LOCATION</a:t>
            </a:r>
            <a:endParaRPr lang="en-US" sz="8000" dirty="0">
              <a:solidFill>
                <a:schemeClr val="tx1"/>
              </a:solidFill>
            </a:endParaRPr>
          </a:p>
          <a:p>
            <a:pPr algn="l"/>
            <a:r>
              <a:rPr lang="en-US" sz="8000" dirty="0">
                <a:solidFill>
                  <a:schemeClr val="tx1"/>
                </a:solidFill>
              </a:rPr>
              <a:t>In order to be designated as a WorkSource Oregon center, Wagner-</a:t>
            </a:r>
            <a:r>
              <a:rPr lang="en-US" sz="8000" dirty="0" err="1">
                <a:solidFill>
                  <a:schemeClr val="tx1"/>
                </a:solidFill>
              </a:rPr>
              <a:t>Peyser</a:t>
            </a:r>
            <a:r>
              <a:rPr lang="en-US" sz="8000" dirty="0">
                <a:solidFill>
                  <a:schemeClr val="tx1"/>
                </a:solidFill>
              </a:rPr>
              <a:t> employment service offices must be co-located with Title </a:t>
            </a:r>
            <a:r>
              <a:rPr lang="en-US" sz="8000" dirty="0" smtClean="0">
                <a:solidFill>
                  <a:schemeClr val="tx1"/>
                </a:solidFill>
              </a:rPr>
              <a:t>I </a:t>
            </a:r>
            <a:r>
              <a:rPr lang="en-US" sz="8000" dirty="0">
                <a:solidFill>
                  <a:schemeClr val="tx1"/>
                </a:solidFill>
              </a:rPr>
              <a:t>one-stop </a:t>
            </a:r>
            <a:r>
              <a:rPr lang="en-US" sz="8000" dirty="0" smtClean="0">
                <a:solidFill>
                  <a:schemeClr val="tx1"/>
                </a:solidFill>
              </a:rPr>
              <a:t>centers.</a:t>
            </a:r>
          </a:p>
          <a:p>
            <a:pPr algn="l"/>
            <a:r>
              <a:rPr lang="en-US" sz="8000" dirty="0">
                <a:solidFill>
                  <a:schemeClr val="tx1"/>
                </a:solidFill>
              </a:rPr>
              <a:t> </a:t>
            </a:r>
            <a:endParaRPr lang="en-US" sz="8000" dirty="0" smtClean="0">
              <a:solidFill>
                <a:schemeClr val="tx1"/>
              </a:solidFill>
            </a:endParaRPr>
          </a:p>
          <a:p>
            <a:r>
              <a:rPr lang="en-US" sz="8000" b="1" dirty="0" smtClean="0">
                <a:solidFill>
                  <a:schemeClr val="tx1"/>
                </a:solidFill>
              </a:rPr>
              <a:t>ALIGNMENT </a:t>
            </a:r>
            <a:r>
              <a:rPr lang="en-US" sz="8000" b="1" dirty="0">
                <a:solidFill>
                  <a:schemeClr val="tx1"/>
                </a:solidFill>
              </a:rPr>
              <a:t>OF SERVICES</a:t>
            </a:r>
            <a:endParaRPr lang="en-US" sz="8000" dirty="0">
              <a:solidFill>
                <a:schemeClr val="tx1"/>
              </a:solidFill>
            </a:endParaRPr>
          </a:p>
          <a:p>
            <a:pPr algn="l"/>
            <a:r>
              <a:rPr lang="en-US" sz="8000" dirty="0">
                <a:solidFill>
                  <a:schemeClr val="tx1"/>
                </a:solidFill>
              </a:rPr>
              <a:t>In order to be designated as a WorkSource Oregon center, services among Wagner-Peyser and Title </a:t>
            </a:r>
            <a:r>
              <a:rPr lang="en-US" sz="8000" dirty="0" smtClean="0">
                <a:solidFill>
                  <a:schemeClr val="tx1"/>
                </a:solidFill>
              </a:rPr>
              <a:t>I </a:t>
            </a:r>
            <a:r>
              <a:rPr lang="en-US" sz="8000" dirty="0">
                <a:solidFill>
                  <a:schemeClr val="tx1"/>
                </a:solidFill>
              </a:rPr>
              <a:t>staff will be </a:t>
            </a:r>
            <a:r>
              <a:rPr lang="en-US" sz="8000" dirty="0" smtClean="0">
                <a:solidFill>
                  <a:schemeClr val="tx1"/>
                </a:solidFill>
              </a:rPr>
              <a:t>aligned, </a:t>
            </a:r>
            <a:r>
              <a:rPr lang="en-US" sz="8000" dirty="0">
                <a:solidFill>
                  <a:schemeClr val="tx1"/>
                </a:solidFill>
              </a:rPr>
              <a:t>resulting in seamless provision of services to customers. </a:t>
            </a:r>
          </a:p>
          <a:p>
            <a:endParaRPr lang="en-US" sz="8000" dirty="0">
              <a:solidFill>
                <a:schemeClr val="tx1"/>
              </a:solidFill>
            </a:endParaRPr>
          </a:p>
          <a:p>
            <a:r>
              <a:rPr lang="en-US" sz="8000" b="1" dirty="0">
                <a:solidFill>
                  <a:schemeClr val="tx1"/>
                </a:solidFill>
              </a:rPr>
              <a:t>BRANDING</a:t>
            </a:r>
            <a:endParaRPr lang="en-US" sz="8000" dirty="0">
              <a:solidFill>
                <a:schemeClr val="tx1"/>
              </a:solidFill>
            </a:endParaRPr>
          </a:p>
          <a:p>
            <a:pPr algn="l"/>
            <a:r>
              <a:rPr lang="en-US" sz="8000" dirty="0" smtClean="0">
                <a:solidFill>
                  <a:schemeClr val="tx1"/>
                </a:solidFill>
              </a:rPr>
              <a:t>WorkSource Oregon branding standards for professional appearance of WSO Centers and WSO staff.</a:t>
            </a:r>
            <a:endParaRPr lang="en-US" sz="8000" dirty="0">
              <a:solidFill>
                <a:schemeClr val="tx1"/>
              </a:solidFill>
            </a:endParaRPr>
          </a:p>
          <a:p>
            <a:r>
              <a:rPr lang="en-US" sz="8000" dirty="0">
                <a:solidFill>
                  <a:schemeClr val="tx1"/>
                </a:solidFill>
              </a:rPr>
              <a:t> </a:t>
            </a:r>
          </a:p>
          <a:p>
            <a:r>
              <a:rPr lang="en-US" sz="8000" b="1" dirty="0" smtClean="0">
                <a:solidFill>
                  <a:schemeClr val="tx1"/>
                </a:solidFill>
              </a:rPr>
              <a:t>TECHNOLOGY </a:t>
            </a:r>
            <a:r>
              <a:rPr lang="en-US" sz="8000" b="1" dirty="0">
                <a:solidFill>
                  <a:schemeClr val="tx1"/>
                </a:solidFill>
              </a:rPr>
              <a:t>INFRASTRUCTURE </a:t>
            </a:r>
            <a:endParaRPr lang="en-US" sz="8000" dirty="0">
              <a:solidFill>
                <a:schemeClr val="tx1"/>
              </a:solidFill>
            </a:endParaRPr>
          </a:p>
          <a:p>
            <a:pPr algn="l"/>
            <a:r>
              <a:rPr lang="en-US" sz="8000" dirty="0">
                <a:solidFill>
                  <a:schemeClr val="tx1"/>
                </a:solidFill>
              </a:rPr>
              <a:t>All WorkSource Oregon centers will maintain a standard level of technology to ensure comparable access to automated services for customers. </a:t>
            </a:r>
            <a:r>
              <a:rPr lang="en-US" sz="8800" dirty="0">
                <a:solidFill>
                  <a:schemeClr val="tx1"/>
                </a:solidFill>
              </a:rPr>
              <a:t> </a:t>
            </a:r>
          </a:p>
          <a:p>
            <a:endParaRPr lang="en-US" dirty="0"/>
          </a:p>
        </p:txBody>
      </p:sp>
      <p:pic>
        <p:nvPicPr>
          <p:cNvPr id="1026" name="Picture 2" descr="C:\Users\brownrb\Desktop\New WSO log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0"/>
            <a:ext cx="150090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338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2300</Words>
  <Application>Microsoft Office PowerPoint</Application>
  <PresentationFormat>On-screen Show (4:3)</PresentationFormat>
  <Paragraphs>418</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An Introduction to  WorkSource Operational Standards</vt:lpstr>
      <vt:lpstr>Customer-Centric</vt:lpstr>
      <vt:lpstr>Roles &amp; Responsibilities</vt:lpstr>
      <vt:lpstr>Background</vt:lpstr>
      <vt:lpstr>PowerPoint Presentation</vt:lpstr>
      <vt:lpstr>Foundations of Service Delivery</vt:lpstr>
      <vt:lpstr>Workforce Innovation and Opportunity Act</vt:lpstr>
      <vt:lpstr>PowerPoint Presentation</vt:lpstr>
      <vt:lpstr>System Standardization</vt:lpstr>
      <vt:lpstr>System Standardization</vt:lpstr>
      <vt:lpstr>PowerPoint Presentation</vt:lpstr>
      <vt:lpstr>PowerPoint Presentation</vt:lpstr>
      <vt:lpstr>PowerPoint Presentation</vt:lpstr>
      <vt:lpstr>PowerPoint Presentation</vt:lpstr>
      <vt:lpstr>The Four Services</vt:lpstr>
      <vt:lpstr>PowerPoint Presentation</vt:lpstr>
      <vt:lpstr>Exploratory Services</vt:lpstr>
      <vt:lpstr>Customer-Centric Service</vt:lpstr>
      <vt:lpstr>WorkSource Lane’s Pilot Project</vt:lpstr>
      <vt:lpstr>PowerPoint Presentation</vt:lpstr>
      <vt:lpstr>Career Services</vt:lpstr>
      <vt:lpstr>Training Services</vt:lpstr>
      <vt:lpstr>Core Talent Development Workshops</vt:lpstr>
      <vt:lpstr>Business Services</vt:lpstr>
      <vt:lpstr>PowerPoint Presentation</vt:lpstr>
      <vt:lpstr>Business Customer Flow</vt:lpstr>
      <vt:lpstr>Planning is Underway Everywhere</vt:lpstr>
      <vt:lpstr>PowerPoint Presentation</vt:lpstr>
      <vt:lpstr>PowerPoint Presentation</vt:lpstr>
      <vt:lpstr>PowerPoint Presentation</vt:lpstr>
      <vt:lpstr>PowerPoint Presentation</vt:lpstr>
      <vt:lpstr>WSO Operational Standards Technical Support</vt:lpstr>
    </vt:vector>
  </TitlesOfParts>
  <Company>Oregon Employment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WorkSource Operational Standards</dc:title>
  <dc:creator>BROWN Robert B</dc:creator>
  <cp:lastModifiedBy>BROWN Robert B</cp:lastModifiedBy>
  <cp:revision>80</cp:revision>
  <cp:lastPrinted>2015-09-29T17:07:15Z</cp:lastPrinted>
  <dcterms:created xsi:type="dcterms:W3CDTF">2015-06-25T15:13:36Z</dcterms:created>
  <dcterms:modified xsi:type="dcterms:W3CDTF">2015-10-28T22:49:00Z</dcterms:modified>
</cp:coreProperties>
</file>